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12"/>
  </p:notesMasterIdLst>
  <p:sldIdLst>
    <p:sldId id="666" r:id="rId5"/>
    <p:sldId id="650" r:id="rId6"/>
    <p:sldId id="651" r:id="rId7"/>
    <p:sldId id="260" r:id="rId8"/>
    <p:sldId id="661" r:id="rId9"/>
    <p:sldId id="663" r:id="rId10"/>
    <p:sldId id="667" r:id="rId11"/>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E6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8A79EE-50AF-4DF5-BB82-44E5744F2832}" v="376" dt="2022-09-11T19:20:51.836"/>
    <p1510:client id="{93C22EE0-DE2F-EC3F-C6AB-162DDA04EAA1}" v="4" dt="2022-09-15T06:48:44.702"/>
    <p1510:client id="{98CFBF38-1D7B-4FBD-898D-23375E2D4E43}" v="6" dt="2022-09-07T13:56:23.367"/>
    <p1510:client id="{DCA2289D-6CF5-815F-6AD9-C2A92ECDF135}" v="1" dt="2022-09-08T08:23:29.788"/>
    <p1510:client id="{FC702EFD-C064-4990-901F-5E4B0CB0A5C6}" v="301" dt="2022-09-11T19:00:35.4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68239" autoAdjust="0"/>
  </p:normalViewPr>
  <p:slideViewPr>
    <p:cSldViewPr snapToGrid="0">
      <p:cViewPr varScale="1">
        <p:scale>
          <a:sx n="82" d="100"/>
          <a:sy n="82" d="100"/>
        </p:scale>
        <p:origin x="1736"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351B30-6814-4239-8AFF-AEFEAE35BEAD}" type="datetimeFigureOut">
              <a:rPr lang="da-DK" smtClean="0"/>
              <a:t>24.10.2022</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A102C5-3AF7-4EF4-87C3-7DF605E5D760}" type="slidenum">
              <a:rPr lang="da-DK" smtClean="0"/>
              <a:t>‹nr.›</a:t>
            </a:fld>
            <a:endParaRPr lang="da-DK"/>
          </a:p>
        </p:txBody>
      </p:sp>
    </p:spTree>
    <p:extLst>
      <p:ext uri="{BB962C8B-B14F-4D97-AF65-F5344CB8AC3E}">
        <p14:creationId xmlns:p14="http://schemas.microsoft.com/office/powerpoint/2010/main" val="1396747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Dette oplæg er til brug på et forældremøde i udskolingen</a:t>
            </a:r>
            <a:br>
              <a:rPr lang="da-DK" dirty="0"/>
            </a:br>
            <a:r>
              <a:rPr lang="da-DK" dirty="0"/>
              <a:t>Byd velkommen og fortæl, hvorfor I prioriterer at sætte fokus på søvn og brug af digitale medier i skoletiden.</a:t>
            </a:r>
          </a:p>
          <a:p>
            <a:endParaRPr lang="da-DK" dirty="0"/>
          </a:p>
          <a:p>
            <a:r>
              <a:rPr lang="da-DK" dirty="0"/>
              <a:t>Det kunne fx være fordi:</a:t>
            </a:r>
          </a:p>
          <a:p>
            <a:pPr marL="171450" indent="-171450">
              <a:buFont typeface="Arial" panose="020B0604020202020204" pitchFamily="34" charset="0"/>
              <a:buChar char="•"/>
            </a:pPr>
            <a:r>
              <a:rPr lang="da-DK" dirty="0"/>
              <a:t>I oplever, at eleverne ofte er trætte og uoplagte</a:t>
            </a:r>
          </a:p>
          <a:p>
            <a:pPr marL="171450" indent="-171450">
              <a:buFont typeface="Arial" panose="020B0604020202020204" pitchFamily="34" charset="0"/>
              <a:buChar char="•"/>
            </a:pPr>
            <a:r>
              <a:rPr lang="da-DK" dirty="0"/>
              <a:t>I oplever, at de digitale platforme fylder meget for de unge (sikkert både på godt og ondt)</a:t>
            </a:r>
          </a:p>
          <a:p>
            <a:pPr marL="171450" indent="-171450">
              <a:buFont typeface="Arial" panose="020B0604020202020204" pitchFamily="34" charset="0"/>
              <a:buChar char="•"/>
            </a:pPr>
            <a:r>
              <a:rPr lang="da-DK" dirty="0"/>
              <a:t>At I har en fornemmelse af at de unge generelt får sovet for lidt i hverdagene</a:t>
            </a:r>
          </a:p>
          <a:p>
            <a:pPr marL="171450" indent="-171450">
              <a:buFont typeface="Arial" panose="020B0604020202020204" pitchFamily="34" charset="0"/>
              <a:buChar char="•"/>
            </a:pPr>
            <a:r>
              <a:rPr lang="da-DK" dirty="0"/>
              <a:t>At I gerne vil invitere til en konstruktiv samtale om, hvad skole og forældre kan gøre for at støtte de unge i at få en god balance mellem søvn og digitale vaner </a:t>
            </a:r>
          </a:p>
          <a:p>
            <a:pPr marL="171450" indent="-171450">
              <a:buFont typeface="Arial" panose="020B0604020202020204" pitchFamily="34" charset="0"/>
              <a:buChar char="•"/>
            </a:pPr>
            <a:endParaRPr lang="da-DK" dirty="0"/>
          </a:p>
          <a:p>
            <a:pPr marL="0" indent="0" algn="l">
              <a:buFont typeface="Arial" panose="020B0604020202020204" pitchFamily="34" charset="0"/>
              <a:buNone/>
            </a:pPr>
            <a:r>
              <a:rPr lang="da-DK" dirty="0"/>
              <a:t>Fortæl, at I har taget udgangspunkt i </a:t>
            </a:r>
            <a:r>
              <a:rPr lang="da-DK" dirty="0" err="1"/>
              <a:t>ReloadMe</a:t>
            </a:r>
            <a:r>
              <a:rPr lang="da-DK" dirty="0"/>
              <a:t> undervisningsmaterialerne, som Red Barnet og Just Human har lavet i fællesskab. </a:t>
            </a:r>
          </a:p>
          <a:p>
            <a:pPr marL="0" indent="0" algn="l">
              <a:buFont typeface="Arial" panose="020B0604020202020204" pitchFamily="34" charset="0"/>
              <a:buNone/>
            </a:pPr>
            <a:r>
              <a:rPr lang="da-DK" dirty="0"/>
              <a:t>Pointen er at få de unge i tale på en konstruktiv måde, der får dem til at reflektere over om de har balance mellem deres søvn og digitale vaner. </a:t>
            </a:r>
          </a:p>
        </p:txBody>
      </p:sp>
      <p:sp>
        <p:nvSpPr>
          <p:cNvPr id="4" name="Pladsholder til slidenummer 3"/>
          <p:cNvSpPr>
            <a:spLocks noGrp="1"/>
          </p:cNvSpPr>
          <p:nvPr>
            <p:ph type="sldNum" sz="quarter" idx="5"/>
          </p:nvPr>
        </p:nvSpPr>
        <p:spPr/>
        <p:txBody>
          <a:bodyPr/>
          <a:lstStyle/>
          <a:p>
            <a:fld id="{23FFFF08-BA74-3E4E-B67B-CFCBDE5D9836}" type="slidenum">
              <a:rPr lang="en-US" smtClean="0"/>
              <a:t>1</a:t>
            </a:fld>
            <a:endParaRPr lang="en-US"/>
          </a:p>
        </p:txBody>
      </p:sp>
    </p:spTree>
    <p:extLst>
      <p:ext uri="{BB962C8B-B14F-4D97-AF65-F5344CB8AC3E}">
        <p14:creationId xmlns:p14="http://schemas.microsoft.com/office/powerpoint/2010/main" val="2861596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Dette slide linker til hjemmesiden, hvor du evt. kan afspille den lille introfilm på knap 2 min: ‘8,7 mia. prioriterer deres søvn – gør du?’ </a:t>
            </a:r>
            <a:br>
              <a:rPr lang="da-DK" dirty="0"/>
            </a:br>
            <a:r>
              <a:rPr lang="da-DK" dirty="0"/>
              <a:t>Link: https://reloadme.redbarnet.dk/materialer/intro-om-soevn/</a:t>
            </a:r>
          </a:p>
          <a:p>
            <a:r>
              <a:rPr lang="da-DK" dirty="0"/>
              <a:t>Denne film bruger vi som samtalestarter med de unge…</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Lidt fakta: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0" u="none" dirty="0"/>
              <a:t>Teenagere har brug for ca. 9 timers søvn hver nat!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0" u="none" dirty="0"/>
              <a:t>Det skyldes, at deres hjerne stadig udvikler sig - til sammenligning har voksne brug for ca. 7,5 timers søvn.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0" u="none" dirty="0"/>
              <a:t>Teenagere er biologisk set indrettet til at være ‘B-mennesker’. Det tager simpelthen længere tid for en teenagehjerne at udskille søvnhormonet </a:t>
            </a:r>
            <a:r>
              <a:rPr lang="da-DK" b="0" u="none" dirty="0" err="1"/>
              <a:t>melatonin</a:t>
            </a:r>
            <a:r>
              <a:rPr lang="da-DK" b="0" u="none" dirty="0"/>
              <a:t> – og teenagere har derfor svært ved at falde tidligt i søvn og stå tilsvarende tidligt op!</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0" u="none" dirty="0"/>
              <a:t>På skoler, der har indført at teenagere møder en time senere om morgenen, får teenagere mere søvn. De går altså ikke bare en time senere i seng, men får i snit sovet ca. 40 min. mere pr. nat. </a:t>
            </a:r>
            <a:endParaRPr lang="da-DK" dirty="0"/>
          </a:p>
        </p:txBody>
      </p:sp>
      <p:sp>
        <p:nvSpPr>
          <p:cNvPr id="4" name="Pladsholder til slidenummer 3"/>
          <p:cNvSpPr>
            <a:spLocks noGrp="1"/>
          </p:cNvSpPr>
          <p:nvPr>
            <p:ph type="sldNum" sz="quarter" idx="5"/>
          </p:nvPr>
        </p:nvSpPr>
        <p:spPr/>
        <p:txBody>
          <a:bodyPr/>
          <a:lstStyle/>
          <a:p>
            <a:fld id="{23FFFF08-BA74-3E4E-B67B-CFCBDE5D9836}" type="slidenum">
              <a:rPr lang="en-US" smtClean="0"/>
              <a:t>2</a:t>
            </a:fld>
            <a:endParaRPr lang="en-US"/>
          </a:p>
        </p:txBody>
      </p:sp>
    </p:spTree>
    <p:extLst>
      <p:ext uri="{BB962C8B-B14F-4D97-AF65-F5344CB8AC3E}">
        <p14:creationId xmlns:p14="http://schemas.microsoft.com/office/powerpoint/2010/main" val="2861596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i="0" dirty="0">
                <a:effectLst/>
                <a:latin typeface="Arial" panose="020B0604020202020204" pitchFamily="34" charset="0"/>
              </a:rPr>
              <a:t>Baggrund – lidt mere fakta</a:t>
            </a:r>
          </a:p>
          <a:p>
            <a:r>
              <a:rPr lang="da-DK" b="0" i="1" dirty="0">
                <a:effectLst/>
                <a:latin typeface="Arial" panose="020B0604020202020204" pitchFamily="34" charset="0"/>
              </a:rPr>
              <a:t>Børnesundhedsprofilen </a:t>
            </a:r>
            <a:r>
              <a:rPr lang="da-DK" b="0" i="0" dirty="0">
                <a:effectLst/>
                <a:latin typeface="Arial" panose="020B0604020202020204" pitchFamily="34" charset="0"/>
              </a:rPr>
              <a:t>er en stor undersøgelse, som Københavns kommune gennemførte i 2021 – undersøgelsen viste også at:</a:t>
            </a:r>
          </a:p>
          <a:p>
            <a:endParaRPr lang="da-DK" b="0" i="0" dirty="0">
              <a:effectLst/>
              <a:latin typeface="Arial" panose="020B0604020202020204" pitchFamily="34" charset="0"/>
            </a:endParaRPr>
          </a:p>
          <a:p>
            <a:r>
              <a:rPr lang="da-DK" b="0" i="0" dirty="0">
                <a:effectLst/>
                <a:latin typeface="Arial" panose="020B0604020202020204" pitchFamily="34" charset="0"/>
              </a:rPr>
              <a:t>79 % af børnene i 6. klasse inden for den seneste uge har brugt skærm lige inden de skulle sove</a:t>
            </a:r>
          </a:p>
          <a:p>
            <a:r>
              <a:rPr lang="da-DK" b="0" i="0" dirty="0">
                <a:effectLst/>
                <a:latin typeface="Arial" panose="020B0604020202020204" pitchFamily="34" charset="0"/>
              </a:rPr>
              <a:t>Det tilsvarende tal for 9. klasse er 96%.</a:t>
            </a:r>
          </a:p>
          <a:p>
            <a:r>
              <a:rPr lang="da-DK" b="0" i="0" dirty="0">
                <a:effectLst/>
                <a:latin typeface="Arial" panose="020B0604020202020204" pitchFamily="34" charset="0"/>
              </a:rPr>
              <a:t>37% af de københavnske børn i 9. klasse har desuden oplevet, at deres søvn i den forgangne uge er blevet forstyrret af deres mobiltelefon, tablet eller lignende..</a:t>
            </a:r>
          </a:p>
          <a:p>
            <a:endParaRPr lang="da-DK" b="0" i="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b="1" dirty="0">
                <a:solidFill>
                  <a:srgbClr val="202124"/>
                </a:solidFill>
                <a:effectLst/>
                <a:latin typeface="Arial" panose="020B0604020202020204" pitchFamily="34" charset="0"/>
                <a:ea typeface="Calibri" panose="020F0502020204030204" pitchFamily="34" charset="0"/>
              </a:rPr>
              <a:t>Børn i dag sover en time mindre end tidligere. Det er i høj grad forbundet til skærmene og det sociale medieforbrug. </a:t>
            </a:r>
            <a:endParaRPr lang="da-DK" b="1" i="0" dirty="0">
              <a:effectLst/>
              <a:latin typeface="Arial" panose="020B0604020202020204" pitchFamily="34" charset="0"/>
            </a:endParaRPr>
          </a:p>
          <a:p>
            <a:r>
              <a:rPr lang="da-DK" b="0" i="0" dirty="0">
                <a:effectLst/>
                <a:latin typeface="Arial" panose="020B0604020202020204" pitchFamily="34" charset="0"/>
              </a:rPr>
              <a:t>Det handler ikke om at være </a:t>
            </a:r>
            <a:r>
              <a:rPr lang="da-DK" b="0" i="0" u="sng" dirty="0">
                <a:effectLst/>
                <a:latin typeface="Arial" panose="020B0604020202020204" pitchFamily="34" charset="0"/>
              </a:rPr>
              <a:t>for</a:t>
            </a:r>
            <a:r>
              <a:rPr lang="da-DK" b="0" i="0" dirty="0">
                <a:effectLst/>
                <a:latin typeface="Arial" panose="020B0604020202020204" pitchFamily="34" charset="0"/>
              </a:rPr>
              <a:t> eller </a:t>
            </a:r>
            <a:r>
              <a:rPr lang="da-DK" b="0" i="0" u="sng" dirty="0">
                <a:effectLst/>
                <a:latin typeface="Arial" panose="020B0604020202020204" pitchFamily="34" charset="0"/>
              </a:rPr>
              <a:t>imod</a:t>
            </a:r>
            <a:r>
              <a:rPr lang="da-DK" b="0" i="0" dirty="0">
                <a:effectLst/>
                <a:latin typeface="Arial" panose="020B0604020202020204" pitchFamily="34" charset="0"/>
              </a:rPr>
              <a:t> søvn og det digitale – det handler om at vi tager samtalerne med de unge… Og er nysgerrige på, hvad der fylder i deres liv (herunder deres digitaliserede hverdag). </a:t>
            </a:r>
          </a:p>
          <a:p>
            <a:endParaRPr lang="da-DK" b="0" i="0" dirty="0">
              <a:effectLst/>
              <a:latin typeface="Arial" panose="020B0604020202020204" pitchFamily="34" charset="0"/>
            </a:endParaRPr>
          </a:p>
          <a:p>
            <a:r>
              <a:rPr lang="da-DK" b="0" i="0" dirty="0">
                <a:effectLst/>
                <a:latin typeface="Arial" panose="020B0604020202020204" pitchFamily="34" charset="0"/>
              </a:rPr>
              <a:t>Det er som regel kun os voksne, der skelner – for de fleste unge er det en kunstig opdeling at skelne mellem onlineliv- og livet væk fra skærmene. </a:t>
            </a:r>
            <a:br>
              <a:rPr lang="da-DK" b="0" i="0" dirty="0">
                <a:effectLst/>
                <a:latin typeface="Arial" panose="020B0604020202020204" pitchFamily="34" charset="0"/>
              </a:rPr>
            </a:br>
            <a:r>
              <a:rPr lang="da-DK" b="0" i="0" dirty="0">
                <a:effectLst/>
                <a:latin typeface="Arial" panose="020B0604020202020204" pitchFamily="34" charset="0"/>
              </a:rPr>
              <a:t>Venskaber er venskaber – konflikter er konflikter – uanset hvor de opstår!</a:t>
            </a:r>
          </a:p>
        </p:txBody>
      </p:sp>
      <p:sp>
        <p:nvSpPr>
          <p:cNvPr id="4" name="Pladsholder til slidenummer 3"/>
          <p:cNvSpPr>
            <a:spLocks noGrp="1"/>
          </p:cNvSpPr>
          <p:nvPr>
            <p:ph type="sldNum" sz="quarter" idx="5"/>
          </p:nvPr>
        </p:nvSpPr>
        <p:spPr/>
        <p:txBody>
          <a:bodyPr/>
          <a:lstStyle/>
          <a:p>
            <a:fld id="{23FFFF08-BA74-3E4E-B67B-CFCBDE5D9836}" type="slidenum">
              <a:rPr lang="en-US" smtClean="0"/>
              <a:t>3</a:t>
            </a:fld>
            <a:endParaRPr lang="en-US"/>
          </a:p>
        </p:txBody>
      </p:sp>
    </p:spTree>
    <p:extLst>
      <p:ext uri="{BB962C8B-B14F-4D97-AF65-F5344CB8AC3E}">
        <p14:creationId xmlns:p14="http://schemas.microsoft.com/office/powerpoint/2010/main" val="3479151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i="0" dirty="0">
                <a:effectLst/>
                <a:latin typeface="Arial" panose="020B0604020202020204" pitchFamily="34" charset="0"/>
              </a:rPr>
              <a:t>Afsluttende vigtig pointe: </a:t>
            </a:r>
          </a:p>
          <a:p>
            <a:endParaRPr lang="da-DK" b="0" i="0" dirty="0">
              <a:effectLst/>
              <a:latin typeface="Arial" panose="020B0604020202020204" pitchFamily="34" charset="0"/>
            </a:endParaRPr>
          </a:p>
          <a:p>
            <a:r>
              <a:rPr lang="da-DK" b="0" i="0" dirty="0">
                <a:effectLst/>
                <a:latin typeface="Arial" panose="020B0604020202020204" pitchFamily="34" charset="0"/>
              </a:rPr>
              <a:t>Alt er IKKE tabt! Vi voksne kan og skal stadig blande os – kunsten er at vise interesse og gå i dialog – hvis det er svært at ”skrue ned” for mobilen/ skærmen, så spørg ind til, hvad det handler om. </a:t>
            </a:r>
          </a:p>
          <a:p>
            <a:endParaRPr lang="da-DK" b="0" i="0" dirty="0">
              <a:effectLst/>
              <a:latin typeface="Arial" panose="020B0604020202020204" pitchFamily="34" charset="0"/>
            </a:endParaRPr>
          </a:p>
          <a:p>
            <a:r>
              <a:rPr lang="da-DK" b="0" i="0" dirty="0">
                <a:effectLst/>
                <a:latin typeface="Arial" panose="020B0604020202020204" pitchFamily="34" charset="0"/>
              </a:rPr>
              <a:t>Frygten for at gå glip af noget (FOMO- </a:t>
            </a:r>
            <a:r>
              <a:rPr lang="da-DK" b="0" i="0" dirty="0" err="1">
                <a:effectLst/>
                <a:latin typeface="Arial" panose="020B0604020202020204" pitchFamily="34" charset="0"/>
              </a:rPr>
              <a:t>Fear</a:t>
            </a:r>
            <a:r>
              <a:rPr lang="da-DK" b="0" i="0" dirty="0">
                <a:effectLst/>
                <a:latin typeface="Arial" panose="020B0604020202020204" pitchFamily="34" charset="0"/>
              </a:rPr>
              <a:t> Of Missing Out) – kan spille en stor rolle i, at det er svært at lægge </a:t>
            </a:r>
            <a:r>
              <a:rPr lang="da-DK" b="0" i="0" dirty="0" err="1">
                <a:effectLst/>
                <a:latin typeface="Arial" panose="020B0604020202020204" pitchFamily="34" charset="0"/>
              </a:rPr>
              <a:t>devices</a:t>
            </a:r>
            <a:r>
              <a:rPr lang="da-DK" b="0" i="0" dirty="0">
                <a:effectLst/>
                <a:latin typeface="Arial" panose="020B0604020202020204" pitchFamily="34" charset="0"/>
              </a:rPr>
              <a:t> væk. </a:t>
            </a:r>
            <a:br>
              <a:rPr lang="da-DK" b="0" i="0" dirty="0">
                <a:effectLst/>
                <a:latin typeface="Arial" panose="020B0604020202020204" pitchFamily="34" charset="0"/>
              </a:rPr>
            </a:br>
            <a:r>
              <a:rPr lang="da-DK" b="0" i="0" dirty="0">
                <a:effectLst/>
                <a:latin typeface="Arial" panose="020B0604020202020204" pitchFamily="34" charset="0"/>
              </a:rPr>
              <a:t>Anerkend, at alle mennesker har brug for at høre til, og derfor er det naturligt at føle behov for at tjekke om man stadig ‘er med’ – men hold fast i, at det ikke må tage overhånd.</a:t>
            </a:r>
          </a:p>
          <a:p>
            <a:endParaRPr lang="da-DK" dirty="0"/>
          </a:p>
          <a:p>
            <a:r>
              <a:rPr lang="da-DK" dirty="0"/>
              <a:t>Fortæl evt. til sidst, at der er mere info på reloadme.dk (der er også en del af siden, der er henvendt til forældre). </a:t>
            </a:r>
          </a:p>
          <a:p>
            <a:endParaRPr lang="da-DK" dirty="0"/>
          </a:p>
          <a:p>
            <a:r>
              <a:rPr lang="da-DK" dirty="0"/>
              <a:t>Nævn evt. også ”SletDet Rådgivningen” – der er en rådgivning for børn og unge, som har været udsat for digitale krænkelser, og som også tilbyder rådgivning til forældre eller fagperson, der har brug for at drøfte, hvordan man bedst passer på barnet/den unge, hvis man er bekymret for deres digitale færden.</a:t>
            </a:r>
          </a:p>
          <a:p>
            <a:endParaRPr lang="da-DK" dirty="0"/>
          </a:p>
          <a:p>
            <a:r>
              <a:rPr lang="da-DK" dirty="0"/>
              <a:t>Slut af med ganske kort at fortælle, hvordan I har valgt at arbejde med teamet i skolen (fag, antal timer osv.). </a:t>
            </a:r>
          </a:p>
          <a:p>
            <a:endParaRPr lang="da-DK" dirty="0"/>
          </a:p>
          <a:p>
            <a:r>
              <a:rPr lang="da-DK" dirty="0"/>
              <a:t>Efter dette slide følger slides med refleksionsspørgsmål, som forældrene kan diskutere i mindre grupper, hvis I har sat tid af til det. </a:t>
            </a:r>
          </a:p>
          <a:p>
            <a:endParaRPr lang="da-DK" dirty="0"/>
          </a:p>
          <a:p>
            <a:r>
              <a:rPr lang="da-DK" dirty="0"/>
              <a:t>OBS: I kan evt. henvise forældrene til at se vores forældrerettede webinar med Chris MacDonald på https://vimeo.com/739582295/2890f3f442. </a:t>
            </a:r>
          </a:p>
        </p:txBody>
      </p:sp>
      <p:sp>
        <p:nvSpPr>
          <p:cNvPr id="4" name="Pladsholder til slidenummer 3"/>
          <p:cNvSpPr>
            <a:spLocks noGrp="1"/>
          </p:cNvSpPr>
          <p:nvPr>
            <p:ph type="sldNum" sz="quarter" idx="5"/>
          </p:nvPr>
        </p:nvSpPr>
        <p:spPr/>
        <p:txBody>
          <a:bodyPr/>
          <a:lstStyle/>
          <a:p>
            <a:fld id="{B31F292A-D80F-B54A-BAA0-76B0BC7DBE27}" type="slidenum">
              <a:rPr lang="da-DK" smtClean="0"/>
              <a:t>4</a:t>
            </a:fld>
            <a:endParaRPr lang="da-DK"/>
          </a:p>
        </p:txBody>
      </p:sp>
    </p:spTree>
    <p:extLst>
      <p:ext uri="{BB962C8B-B14F-4D97-AF65-F5344CB8AC3E}">
        <p14:creationId xmlns:p14="http://schemas.microsoft.com/office/powerpoint/2010/main" val="2533335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0" u="none" dirty="0"/>
              <a:t>Inddel forældrene i grupper med 4-5 personer i hver gruppe. </a:t>
            </a:r>
            <a:br>
              <a:rPr lang="da-DK" b="0" u="none" dirty="0"/>
            </a:br>
            <a:r>
              <a:rPr lang="da-DK" b="0" u="none" dirty="0"/>
              <a:t>Bed dem om at tage runder, så alle får mulighed for at forholde sig til alle spørgsmål. </a:t>
            </a:r>
          </a:p>
          <a:p>
            <a:r>
              <a:rPr lang="da-DK" b="0" u="none" dirty="0"/>
              <a:t>Det er naturligvis okay a melde  ‘pas’  og sende spørgsmålet videre. </a:t>
            </a:r>
          </a:p>
          <a:p>
            <a:endParaRPr lang="da-DK" b="0" u="none" dirty="0"/>
          </a:p>
          <a:p>
            <a:r>
              <a:rPr lang="da-DK" b="0" u="none" dirty="0"/>
              <a:t>Saml til slut op i plenum, så grupperne får lejlighed til at høre nogle af de overvejelser, de andre grupper har gjort sig.</a:t>
            </a:r>
          </a:p>
          <a:p>
            <a:endParaRPr lang="da-DK" b="0" u="none" dirty="0"/>
          </a:p>
        </p:txBody>
      </p:sp>
      <p:sp>
        <p:nvSpPr>
          <p:cNvPr id="4" name="Pladsholder til slidenummer 3"/>
          <p:cNvSpPr>
            <a:spLocks noGrp="1"/>
          </p:cNvSpPr>
          <p:nvPr>
            <p:ph type="sldNum" sz="quarter" idx="5"/>
          </p:nvPr>
        </p:nvSpPr>
        <p:spPr/>
        <p:txBody>
          <a:bodyPr/>
          <a:lstStyle/>
          <a:p>
            <a:fld id="{23FFFF08-BA74-3E4E-B67B-CFCBDE5D9836}" type="slidenum">
              <a:rPr lang="en-US" smtClean="0"/>
              <a:t>5</a:t>
            </a:fld>
            <a:endParaRPr lang="en-US"/>
          </a:p>
        </p:txBody>
      </p:sp>
    </p:spTree>
    <p:extLst>
      <p:ext uri="{BB962C8B-B14F-4D97-AF65-F5344CB8AC3E}">
        <p14:creationId xmlns:p14="http://schemas.microsoft.com/office/powerpoint/2010/main" val="4246565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0" u="none" dirty="0"/>
              <a:t>Saml op i plenum, så grupperne får lejlighed til at høre nogle af de overvejelser, de andre grupper har gjort sig.</a:t>
            </a:r>
          </a:p>
          <a:p>
            <a:endParaRPr lang="da-DK" b="0" u="none" dirty="0"/>
          </a:p>
          <a:p>
            <a:r>
              <a:rPr lang="da-DK" b="0" u="none" dirty="0"/>
              <a:t>Var der generel enighed eller ser forældregruppen meget forskelligt på det?</a:t>
            </a:r>
          </a:p>
          <a:p>
            <a:endParaRPr lang="da-DK" b="0" u="none" dirty="0"/>
          </a:p>
        </p:txBody>
      </p:sp>
      <p:sp>
        <p:nvSpPr>
          <p:cNvPr id="4" name="Pladsholder til slidenummer 3"/>
          <p:cNvSpPr>
            <a:spLocks noGrp="1"/>
          </p:cNvSpPr>
          <p:nvPr>
            <p:ph type="sldNum" sz="quarter" idx="5"/>
          </p:nvPr>
        </p:nvSpPr>
        <p:spPr/>
        <p:txBody>
          <a:bodyPr/>
          <a:lstStyle/>
          <a:p>
            <a:fld id="{23FFFF08-BA74-3E4E-B67B-CFCBDE5D9836}" type="slidenum">
              <a:rPr lang="en-US" smtClean="0"/>
              <a:t>6</a:t>
            </a:fld>
            <a:endParaRPr lang="en-US"/>
          </a:p>
        </p:txBody>
      </p:sp>
    </p:spTree>
    <p:extLst>
      <p:ext uri="{BB962C8B-B14F-4D97-AF65-F5344CB8AC3E}">
        <p14:creationId xmlns:p14="http://schemas.microsoft.com/office/powerpoint/2010/main" val="1779775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lgn="l">
              <a:buFont typeface="Arial" panose="020B0604020202020204" pitchFamily="34" charset="0"/>
              <a:buNone/>
            </a:pPr>
            <a:r>
              <a:rPr lang="da-DK" dirty="0"/>
              <a:t>Afslut med at vise denne lille film med gode råd til, at finde balancen mellem behovet for søvn og behovet for at være i kontakt med vennerne, spille spil eller se serier online.   </a:t>
            </a:r>
          </a:p>
          <a:p>
            <a:endParaRPr lang="da-DK" dirty="0"/>
          </a:p>
        </p:txBody>
      </p:sp>
      <p:sp>
        <p:nvSpPr>
          <p:cNvPr id="4" name="Pladsholder til slidenummer 3"/>
          <p:cNvSpPr>
            <a:spLocks noGrp="1"/>
          </p:cNvSpPr>
          <p:nvPr>
            <p:ph type="sldNum" sz="quarter" idx="5"/>
          </p:nvPr>
        </p:nvSpPr>
        <p:spPr/>
        <p:txBody>
          <a:bodyPr/>
          <a:lstStyle/>
          <a:p>
            <a:fld id="{23FFFF08-BA74-3E4E-B67B-CFCBDE5D9836}" type="slidenum">
              <a:rPr lang="en-US" smtClean="0"/>
              <a:t>7</a:t>
            </a:fld>
            <a:endParaRPr lang="en-US"/>
          </a:p>
        </p:txBody>
      </p:sp>
    </p:spTree>
    <p:extLst>
      <p:ext uri="{BB962C8B-B14F-4D97-AF65-F5344CB8AC3E}">
        <p14:creationId xmlns:p14="http://schemas.microsoft.com/office/powerpoint/2010/main" val="2861596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10/24/22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1600180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10/24/22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2634002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10/24/22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2451965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10/24/22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4205552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10/24/22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1613834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10/24/22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2482120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10/24/22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3683663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10/24/22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2803991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10/24/22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1460191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10/24/22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2348919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10/24/22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779062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10/24/22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‹nr.›</a:t>
            </a:fld>
            <a:endParaRPr lang="en-US" dirty="0"/>
          </a:p>
        </p:txBody>
      </p:sp>
    </p:spTree>
    <p:extLst>
      <p:ext uri="{BB962C8B-B14F-4D97-AF65-F5344CB8AC3E}">
        <p14:creationId xmlns:p14="http://schemas.microsoft.com/office/powerpoint/2010/main" val="411785963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hyperlink" Target="https://reloadme.redbarnet.dk/materialer/intro-om-soevn/" TargetMode="External"/><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hyperlink" Target="https://vimeo.com/739582295/2890f3f442"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hyperlink" Target="https://vimeo.com/763286547"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4" name="Picture 2" descr="Just Human">
            <a:extLst>
              <a:ext uri="{FF2B5EF4-FFF2-40B4-BE49-F238E27FC236}">
                <a16:creationId xmlns:a16="http://schemas.microsoft.com/office/drawing/2014/main" id="{D19D503F-7C8B-4AF5-8DFF-55900C86DED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4089" y="6080257"/>
            <a:ext cx="1943564" cy="573657"/>
          </a:xfrm>
          <a:prstGeom prst="rect">
            <a:avLst/>
          </a:prstGeom>
          <a:noFill/>
          <a:extLst>
            <a:ext uri="{909E8E84-426E-40DD-AFC4-6F175D3DCCD1}">
              <a14:hiddenFill xmlns:a14="http://schemas.microsoft.com/office/drawing/2010/main">
                <a:solidFill>
                  <a:srgbClr val="FFFFFF"/>
                </a:solidFill>
              </a14:hiddenFill>
            </a:ext>
          </a:extLst>
        </p:spPr>
      </p:pic>
      <p:sp>
        <p:nvSpPr>
          <p:cNvPr id="19" name="Tekstfelt 18">
            <a:extLst>
              <a:ext uri="{FF2B5EF4-FFF2-40B4-BE49-F238E27FC236}">
                <a16:creationId xmlns:a16="http://schemas.microsoft.com/office/drawing/2014/main" id="{D1885207-8DE3-1D71-299E-3537957B4580}"/>
              </a:ext>
            </a:extLst>
          </p:cNvPr>
          <p:cNvSpPr txBox="1"/>
          <p:nvPr/>
        </p:nvSpPr>
        <p:spPr>
          <a:xfrm>
            <a:off x="3314" y="119453"/>
            <a:ext cx="6092686" cy="646331"/>
          </a:xfrm>
          <a:prstGeom prst="rect">
            <a:avLst/>
          </a:prstGeom>
          <a:noFill/>
        </p:spPr>
        <p:txBody>
          <a:bodyPr wrap="square" lIns="91440" tIns="45720" rIns="91440" bIns="45720" anchor="t">
            <a:spAutoFit/>
          </a:bodyPr>
          <a:lstStyle/>
          <a:p>
            <a:endParaRPr lang="da-DK" sz="3600" b="1" dirty="0">
              <a:latin typeface="Gill Sans Infant Std"/>
            </a:endParaRPr>
          </a:p>
        </p:txBody>
      </p:sp>
      <p:pic>
        <p:nvPicPr>
          <p:cNvPr id="6" name="Billede 12" descr="Et billede, der indeholder legetøj, farverig, vektorgrafik&#10;&#10;Beskrivelsen er genereret automatisk">
            <a:extLst>
              <a:ext uri="{FF2B5EF4-FFF2-40B4-BE49-F238E27FC236}">
                <a16:creationId xmlns:a16="http://schemas.microsoft.com/office/drawing/2014/main" id="{D27541B1-2664-AECC-6054-32FD87A30C58}"/>
              </a:ext>
            </a:extLst>
          </p:cNvPr>
          <p:cNvPicPr>
            <a:picLocks noChangeAspect="1"/>
          </p:cNvPicPr>
          <p:nvPr/>
        </p:nvPicPr>
        <p:blipFill>
          <a:blip r:embed="rId4"/>
          <a:stretch>
            <a:fillRect/>
          </a:stretch>
        </p:blipFill>
        <p:spPr>
          <a:xfrm>
            <a:off x="-463532" y="472"/>
            <a:ext cx="13113657" cy="3706175"/>
          </a:xfrm>
          <a:prstGeom prst="rect">
            <a:avLst/>
          </a:prstGeom>
        </p:spPr>
      </p:pic>
      <p:sp>
        <p:nvSpPr>
          <p:cNvPr id="7" name="Tekstfelt 6">
            <a:extLst>
              <a:ext uri="{FF2B5EF4-FFF2-40B4-BE49-F238E27FC236}">
                <a16:creationId xmlns:a16="http://schemas.microsoft.com/office/drawing/2014/main" id="{B9A31535-B517-BDB7-3D49-A7D39F988176}"/>
              </a:ext>
            </a:extLst>
          </p:cNvPr>
          <p:cNvSpPr txBox="1"/>
          <p:nvPr/>
        </p:nvSpPr>
        <p:spPr>
          <a:xfrm>
            <a:off x="2001373" y="3996017"/>
            <a:ext cx="8424579"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z="4000" b="1" dirty="0">
                <a:latin typeface="Calibri"/>
                <a:ea typeface="Calibri Light"/>
                <a:cs typeface="Segoe UI"/>
              </a:rPr>
              <a:t>Forældremøde: Søvn og digitale vaner</a:t>
            </a:r>
            <a:r>
              <a:rPr lang="da-DK" sz="4000" b="1" dirty="0">
                <a:solidFill>
                  <a:srgbClr val="F5E640"/>
                </a:solidFill>
                <a:latin typeface="Calibri"/>
                <a:ea typeface="Calibri Light"/>
                <a:cs typeface="Segoe UI"/>
              </a:rPr>
              <a:t> </a:t>
            </a:r>
            <a:r>
              <a:rPr lang="da-DK" sz="4000" dirty="0">
                <a:solidFill>
                  <a:srgbClr val="F5E640"/>
                </a:solidFill>
                <a:latin typeface="Calibri"/>
                <a:ea typeface="Calibri Light"/>
                <a:cs typeface="Segoe UI"/>
              </a:rPr>
              <a:t>​</a:t>
            </a:r>
            <a:endParaRPr lang="da-DK" sz="4000">
              <a:solidFill>
                <a:srgbClr val="F5E640"/>
              </a:solidFill>
              <a:latin typeface="Calibri"/>
              <a:ea typeface="Calibri Light"/>
              <a:cs typeface="Segoe UI"/>
            </a:endParaRPr>
          </a:p>
          <a:p>
            <a:pPr algn="ctr"/>
            <a:r>
              <a:rPr lang="da-DK" sz="2800" b="1" dirty="0">
                <a:latin typeface="Calibri"/>
                <a:ea typeface="Calibri Light"/>
                <a:cs typeface="Segoe UI"/>
              </a:rPr>
              <a:t>Baggrund, fakta og debat </a:t>
            </a:r>
            <a:endParaRPr lang="da-DK" dirty="0">
              <a:ea typeface="Calibri"/>
              <a:cs typeface="Calibri"/>
            </a:endParaRPr>
          </a:p>
        </p:txBody>
      </p:sp>
      <p:pic>
        <p:nvPicPr>
          <p:cNvPr id="23" name="Billede 22">
            <a:extLst>
              <a:ext uri="{FF2B5EF4-FFF2-40B4-BE49-F238E27FC236}">
                <a16:creationId xmlns:a16="http://schemas.microsoft.com/office/drawing/2014/main" id="{6D594213-022B-4285-ED01-1F21252AB284}"/>
              </a:ext>
            </a:extLst>
          </p:cNvPr>
          <p:cNvPicPr>
            <a:picLocks noChangeAspect="1"/>
          </p:cNvPicPr>
          <p:nvPr/>
        </p:nvPicPr>
        <p:blipFill>
          <a:blip r:embed="rId5"/>
          <a:stretch>
            <a:fillRect/>
          </a:stretch>
        </p:blipFill>
        <p:spPr>
          <a:xfrm>
            <a:off x="5749355" y="5200103"/>
            <a:ext cx="697593" cy="700866"/>
          </a:xfrm>
          <a:prstGeom prst="rect">
            <a:avLst/>
          </a:prstGeom>
        </p:spPr>
      </p:pic>
      <p:pic>
        <p:nvPicPr>
          <p:cNvPr id="3" name="Billede 9" descr="Et billede, der indeholder tekst&#10;&#10;Beskrivelsen er genereret automatisk">
            <a:extLst>
              <a:ext uri="{FF2B5EF4-FFF2-40B4-BE49-F238E27FC236}">
                <a16:creationId xmlns:a16="http://schemas.microsoft.com/office/drawing/2014/main" id="{4BBB71EC-9BA8-43CF-771F-0C683C2D7235}"/>
              </a:ext>
            </a:extLst>
          </p:cNvPr>
          <p:cNvPicPr>
            <a:picLocks noChangeAspect="1"/>
          </p:cNvPicPr>
          <p:nvPr/>
        </p:nvPicPr>
        <p:blipFill>
          <a:blip r:embed="rId6"/>
          <a:stretch>
            <a:fillRect/>
          </a:stretch>
        </p:blipFill>
        <p:spPr>
          <a:xfrm>
            <a:off x="9598958" y="5962990"/>
            <a:ext cx="2455584" cy="889065"/>
          </a:xfrm>
          <a:prstGeom prst="rect">
            <a:avLst/>
          </a:prstGeom>
        </p:spPr>
      </p:pic>
    </p:spTree>
    <p:extLst>
      <p:ext uri="{BB962C8B-B14F-4D97-AF65-F5344CB8AC3E}">
        <p14:creationId xmlns:p14="http://schemas.microsoft.com/office/powerpoint/2010/main" val="3421319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3" name="Billede 12">
            <a:hlinkClick r:id="rId3"/>
            <a:extLst>
              <a:ext uri="{FF2B5EF4-FFF2-40B4-BE49-F238E27FC236}">
                <a16:creationId xmlns:a16="http://schemas.microsoft.com/office/drawing/2014/main" id="{A7A1B8A0-4791-7C85-C409-C49D2D83713F}"/>
              </a:ext>
            </a:extLst>
          </p:cNvPr>
          <p:cNvPicPr>
            <a:picLocks noChangeAspect="1"/>
          </p:cNvPicPr>
          <p:nvPr/>
        </p:nvPicPr>
        <p:blipFill rotWithShape="1">
          <a:blip r:embed="rId4"/>
          <a:srcRect t="15515" b="4927"/>
          <a:stretch/>
        </p:blipFill>
        <p:spPr>
          <a:xfrm>
            <a:off x="614829" y="997177"/>
            <a:ext cx="10791266" cy="4872660"/>
          </a:xfrm>
          <a:prstGeom prst="rect">
            <a:avLst/>
          </a:prstGeom>
        </p:spPr>
      </p:pic>
      <p:pic>
        <p:nvPicPr>
          <p:cNvPr id="4" name="Picture 2" descr="Just Human">
            <a:extLst>
              <a:ext uri="{FF2B5EF4-FFF2-40B4-BE49-F238E27FC236}">
                <a16:creationId xmlns:a16="http://schemas.microsoft.com/office/drawing/2014/main" id="{D19D503F-7C8B-4AF5-8DFF-55900C86DED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68204" y="6082001"/>
            <a:ext cx="1985399" cy="593080"/>
          </a:xfrm>
          <a:prstGeom prst="rect">
            <a:avLst/>
          </a:prstGeom>
          <a:noFill/>
          <a:extLst>
            <a:ext uri="{909E8E84-426E-40DD-AFC4-6F175D3DCCD1}">
              <a14:hiddenFill xmlns:a14="http://schemas.microsoft.com/office/drawing/2010/main">
                <a:solidFill>
                  <a:srgbClr val="FFFFFF"/>
                </a:solidFill>
              </a14:hiddenFill>
            </a:ext>
          </a:extLst>
        </p:spPr>
      </p:pic>
      <p:sp>
        <p:nvSpPr>
          <p:cNvPr id="19" name="Tekstfelt 18">
            <a:extLst>
              <a:ext uri="{FF2B5EF4-FFF2-40B4-BE49-F238E27FC236}">
                <a16:creationId xmlns:a16="http://schemas.microsoft.com/office/drawing/2014/main" id="{D1885207-8DE3-1D71-299E-3537957B4580}"/>
              </a:ext>
            </a:extLst>
          </p:cNvPr>
          <p:cNvSpPr txBox="1"/>
          <p:nvPr/>
        </p:nvSpPr>
        <p:spPr>
          <a:xfrm>
            <a:off x="360408" y="260896"/>
            <a:ext cx="6003786" cy="646331"/>
          </a:xfrm>
          <a:prstGeom prst="rect">
            <a:avLst/>
          </a:prstGeom>
          <a:noFill/>
        </p:spPr>
        <p:txBody>
          <a:bodyPr wrap="square" lIns="91440" tIns="45720" rIns="91440" bIns="45720" anchor="t">
            <a:spAutoFit/>
          </a:bodyPr>
          <a:lstStyle/>
          <a:p>
            <a:r>
              <a:rPr lang="da-DK" sz="3600" b="1" dirty="0">
                <a:latin typeface="Gill Sans Infant Std"/>
              </a:rPr>
              <a:t>Undervisningsmaterialer</a:t>
            </a:r>
          </a:p>
        </p:txBody>
      </p:sp>
      <p:pic>
        <p:nvPicPr>
          <p:cNvPr id="3" name="Billede 9" descr="Et billede, der indeholder tekst&#10;&#10;Beskrivelsen er genereret automatisk">
            <a:extLst>
              <a:ext uri="{FF2B5EF4-FFF2-40B4-BE49-F238E27FC236}">
                <a16:creationId xmlns:a16="http://schemas.microsoft.com/office/drawing/2014/main" id="{ED25CD1E-32C5-C176-8C64-D06A63D467A9}"/>
              </a:ext>
            </a:extLst>
          </p:cNvPr>
          <p:cNvPicPr>
            <a:picLocks noChangeAspect="1"/>
          </p:cNvPicPr>
          <p:nvPr/>
        </p:nvPicPr>
        <p:blipFill>
          <a:blip r:embed="rId6"/>
          <a:stretch>
            <a:fillRect/>
          </a:stretch>
        </p:blipFill>
        <p:spPr>
          <a:xfrm>
            <a:off x="9598958" y="5962990"/>
            <a:ext cx="2455584" cy="889065"/>
          </a:xfrm>
          <a:prstGeom prst="rect">
            <a:avLst/>
          </a:prstGeom>
        </p:spPr>
      </p:pic>
      <p:pic>
        <p:nvPicPr>
          <p:cNvPr id="23" name="Billede 22">
            <a:extLst>
              <a:ext uri="{FF2B5EF4-FFF2-40B4-BE49-F238E27FC236}">
                <a16:creationId xmlns:a16="http://schemas.microsoft.com/office/drawing/2014/main" id="{6D594213-022B-4285-ED01-1F21252AB284}"/>
              </a:ext>
            </a:extLst>
          </p:cNvPr>
          <p:cNvPicPr>
            <a:picLocks noChangeAspect="1"/>
          </p:cNvPicPr>
          <p:nvPr/>
        </p:nvPicPr>
        <p:blipFill>
          <a:blip r:embed="rId7"/>
          <a:stretch>
            <a:fillRect/>
          </a:stretch>
        </p:blipFill>
        <p:spPr>
          <a:xfrm>
            <a:off x="11403097" y="123839"/>
            <a:ext cx="648288" cy="659777"/>
          </a:xfrm>
          <a:prstGeom prst="rect">
            <a:avLst/>
          </a:prstGeom>
        </p:spPr>
      </p:pic>
    </p:spTree>
    <p:extLst>
      <p:ext uri="{BB962C8B-B14F-4D97-AF65-F5344CB8AC3E}">
        <p14:creationId xmlns:p14="http://schemas.microsoft.com/office/powerpoint/2010/main" val="1675227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lede 11" descr="Et billede, der indeholder person, personer, indendørs, gruppe">
            <a:extLst>
              <a:ext uri="{FF2B5EF4-FFF2-40B4-BE49-F238E27FC236}">
                <a16:creationId xmlns:a16="http://schemas.microsoft.com/office/drawing/2014/main" id="{601EC672-C651-C25F-CC6D-AB28E763EE13}"/>
              </a:ext>
            </a:extLst>
          </p:cNvPr>
          <p:cNvPicPr>
            <a:picLocks noChangeAspect="1"/>
          </p:cNvPicPr>
          <p:nvPr/>
        </p:nvPicPr>
        <p:blipFill>
          <a:blip r:embed="rId3">
            <a:alphaModFix amt="34000"/>
          </a:blip>
          <a:stretch>
            <a:fillRect/>
          </a:stretch>
        </p:blipFill>
        <p:spPr>
          <a:xfrm>
            <a:off x="0" y="2172"/>
            <a:ext cx="12195864" cy="6855828"/>
          </a:xfrm>
          <a:prstGeom prst="rect">
            <a:avLst/>
          </a:prstGeom>
          <a:noFill/>
        </p:spPr>
      </p:pic>
      <p:sp>
        <p:nvSpPr>
          <p:cNvPr id="2" name="Pladsholder til sidefod 1">
            <a:extLst>
              <a:ext uri="{FF2B5EF4-FFF2-40B4-BE49-F238E27FC236}">
                <a16:creationId xmlns:a16="http://schemas.microsoft.com/office/drawing/2014/main" id="{C0DD9BDE-06D4-42F4-94EE-604F7A2E8AE7}"/>
              </a:ext>
            </a:extLst>
          </p:cNvPr>
          <p:cNvSpPr>
            <a:spLocks noGrp="1"/>
          </p:cNvSpPr>
          <p:nvPr>
            <p:ph type="ftr" sz="quarter" idx="11"/>
          </p:nvPr>
        </p:nvSpPr>
        <p:spPr/>
        <p:txBody>
          <a:bodyPr/>
          <a:lstStyle/>
          <a:p>
            <a:pPr algn="ctr"/>
            <a:endParaRPr lang="en-US" b="1" dirty="0"/>
          </a:p>
        </p:txBody>
      </p:sp>
      <p:pic>
        <p:nvPicPr>
          <p:cNvPr id="4" name="Picture 2" descr="Just Human">
            <a:extLst>
              <a:ext uri="{FF2B5EF4-FFF2-40B4-BE49-F238E27FC236}">
                <a16:creationId xmlns:a16="http://schemas.microsoft.com/office/drawing/2014/main" id="{D19D503F-7C8B-4AF5-8DFF-55900C86DED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5872" y="6157703"/>
            <a:ext cx="1854165" cy="554980"/>
          </a:xfrm>
          <a:prstGeom prst="rect">
            <a:avLst/>
          </a:prstGeom>
          <a:noFill/>
          <a:extLst>
            <a:ext uri="{909E8E84-426E-40DD-AFC4-6F175D3DCCD1}">
              <a14:hiddenFill xmlns:a14="http://schemas.microsoft.com/office/drawing/2010/main">
                <a:solidFill>
                  <a:srgbClr val="FFFFFF"/>
                </a:solidFill>
              </a14:hiddenFill>
            </a:ext>
          </a:extLst>
        </p:spPr>
      </p:pic>
      <p:sp>
        <p:nvSpPr>
          <p:cNvPr id="9" name="Tekstfelt 8">
            <a:extLst>
              <a:ext uri="{FF2B5EF4-FFF2-40B4-BE49-F238E27FC236}">
                <a16:creationId xmlns:a16="http://schemas.microsoft.com/office/drawing/2014/main" id="{C207E6C5-2EB3-4639-8010-4402C4F11FAD}"/>
              </a:ext>
            </a:extLst>
          </p:cNvPr>
          <p:cNvSpPr txBox="1"/>
          <p:nvPr/>
        </p:nvSpPr>
        <p:spPr>
          <a:xfrm>
            <a:off x="4190644" y="2826935"/>
            <a:ext cx="994787" cy="307777"/>
          </a:xfrm>
          <a:prstGeom prst="rect">
            <a:avLst/>
          </a:prstGeom>
          <a:noFill/>
        </p:spPr>
        <p:txBody>
          <a:bodyPr wrap="square" lIns="0" tIns="0" rIns="0" bIns="0" rtlCol="0" anchor="t">
            <a:spAutoFit/>
          </a:bodyPr>
          <a:lstStyle/>
          <a:p>
            <a:pPr algn="ctr"/>
            <a:endParaRPr lang="da-DK" sz="2000" b="1" dirty="0">
              <a:solidFill>
                <a:schemeClr val="bg1"/>
              </a:solidFill>
              <a:latin typeface="Gill Sans Infant Std"/>
              <a:cs typeface="Gill Sans Infant Std"/>
            </a:endParaRPr>
          </a:p>
        </p:txBody>
      </p:sp>
      <p:sp>
        <p:nvSpPr>
          <p:cNvPr id="11" name="Tekstfelt 10">
            <a:extLst>
              <a:ext uri="{FF2B5EF4-FFF2-40B4-BE49-F238E27FC236}">
                <a16:creationId xmlns:a16="http://schemas.microsoft.com/office/drawing/2014/main" id="{047B0685-4BC4-4EF6-B397-F20F465EE49C}"/>
              </a:ext>
            </a:extLst>
          </p:cNvPr>
          <p:cNvSpPr txBox="1"/>
          <p:nvPr/>
        </p:nvSpPr>
        <p:spPr>
          <a:xfrm>
            <a:off x="5481375" y="1954777"/>
            <a:ext cx="994787" cy="307777"/>
          </a:xfrm>
          <a:prstGeom prst="rect">
            <a:avLst/>
          </a:prstGeom>
          <a:noFill/>
        </p:spPr>
        <p:txBody>
          <a:bodyPr wrap="square" lIns="0" tIns="0" rIns="0" bIns="0" rtlCol="0" anchor="t">
            <a:spAutoFit/>
          </a:bodyPr>
          <a:lstStyle/>
          <a:p>
            <a:pPr algn="ctr"/>
            <a:endParaRPr lang="da-DK" sz="2000" b="1" dirty="0">
              <a:solidFill>
                <a:schemeClr val="bg1"/>
              </a:solidFill>
              <a:latin typeface="Gill Sans Infant Std"/>
              <a:cs typeface="Gill Sans Infant Std"/>
            </a:endParaRPr>
          </a:p>
        </p:txBody>
      </p:sp>
      <p:sp>
        <p:nvSpPr>
          <p:cNvPr id="16" name="Tekstfelt 15">
            <a:extLst>
              <a:ext uri="{FF2B5EF4-FFF2-40B4-BE49-F238E27FC236}">
                <a16:creationId xmlns:a16="http://schemas.microsoft.com/office/drawing/2014/main" id="{7BC5DE0D-7E1D-40DD-8B32-9FE05E8BEA5A}"/>
              </a:ext>
            </a:extLst>
          </p:cNvPr>
          <p:cNvSpPr txBox="1"/>
          <p:nvPr/>
        </p:nvSpPr>
        <p:spPr>
          <a:xfrm>
            <a:off x="7006569" y="4343740"/>
            <a:ext cx="994787" cy="307777"/>
          </a:xfrm>
          <a:prstGeom prst="rect">
            <a:avLst/>
          </a:prstGeom>
          <a:noFill/>
        </p:spPr>
        <p:txBody>
          <a:bodyPr wrap="square" lIns="0" tIns="0" rIns="0" bIns="0" rtlCol="0" anchor="t">
            <a:spAutoFit/>
          </a:bodyPr>
          <a:lstStyle/>
          <a:p>
            <a:pPr algn="ctr"/>
            <a:endParaRPr lang="da-DK" sz="2000" b="1" dirty="0">
              <a:solidFill>
                <a:schemeClr val="bg1"/>
              </a:solidFill>
              <a:latin typeface="Gill Sans Infant Std"/>
              <a:cs typeface="Gill Sans Infant Std"/>
            </a:endParaRPr>
          </a:p>
        </p:txBody>
      </p:sp>
      <p:sp>
        <p:nvSpPr>
          <p:cNvPr id="5" name="Tekstfelt 4">
            <a:extLst>
              <a:ext uri="{FF2B5EF4-FFF2-40B4-BE49-F238E27FC236}">
                <a16:creationId xmlns:a16="http://schemas.microsoft.com/office/drawing/2014/main" id="{0223101D-3D47-5DAD-2C1D-D3AA94CF5C6E}"/>
              </a:ext>
            </a:extLst>
          </p:cNvPr>
          <p:cNvSpPr txBox="1"/>
          <p:nvPr/>
        </p:nvSpPr>
        <p:spPr>
          <a:xfrm>
            <a:off x="596325" y="1535782"/>
            <a:ext cx="9511748" cy="3108543"/>
          </a:xfrm>
          <a:prstGeom prst="rect">
            <a:avLst/>
          </a:prstGeom>
          <a:noFill/>
        </p:spPr>
        <p:txBody>
          <a:bodyPr wrap="square" lIns="91440" tIns="45720" rIns="91440" bIns="45720" anchor="t">
            <a:spAutoFit/>
          </a:bodyPr>
          <a:lstStyle/>
          <a:p>
            <a:endParaRPr lang="da-DK" sz="2800" b="0" u="none" dirty="0">
              <a:latin typeface="Gill Sans Infant Std"/>
            </a:endParaRPr>
          </a:p>
          <a:p>
            <a:pPr marL="571500" indent="-571500">
              <a:buFont typeface="Arial" panose="020B0604020202020204" pitchFamily="34" charset="0"/>
              <a:buChar char="•"/>
            </a:pPr>
            <a:r>
              <a:rPr lang="da-DK" sz="2800" b="0" i="0" dirty="0">
                <a:effectLst/>
                <a:latin typeface="Gill Sans Infant Std"/>
              </a:rPr>
              <a:t>33 % af børnene i 6. klasse sover mindre end 9 timer</a:t>
            </a:r>
            <a:r>
              <a:rPr lang="da-DK" sz="2800" dirty="0">
                <a:latin typeface="Gill Sans Infant Std"/>
              </a:rPr>
              <a:t> </a:t>
            </a:r>
            <a:endParaRPr lang="da-DK" sz="2800" b="0" i="0" dirty="0">
              <a:effectLst/>
              <a:latin typeface="Gill Sans Infant Std"/>
            </a:endParaRPr>
          </a:p>
          <a:p>
            <a:endParaRPr lang="da-DK" sz="2800" dirty="0">
              <a:latin typeface="Gill Sans Infant Std"/>
            </a:endParaRPr>
          </a:p>
          <a:p>
            <a:pPr marL="571500" indent="-571500">
              <a:buFont typeface="Arial" panose="020B0604020202020204" pitchFamily="34" charset="0"/>
              <a:buChar char="•"/>
            </a:pPr>
            <a:r>
              <a:rPr lang="da-DK" sz="2800" b="0" i="0" dirty="0">
                <a:effectLst/>
                <a:latin typeface="Gill Sans Infant Std"/>
              </a:rPr>
              <a:t>44 % af</a:t>
            </a:r>
            <a:r>
              <a:rPr lang="da-DK" sz="2800" dirty="0">
                <a:latin typeface="Gill Sans Infant Std"/>
              </a:rPr>
              <a:t> </a:t>
            </a:r>
            <a:r>
              <a:rPr lang="da-DK" sz="2800" b="0" i="0" dirty="0">
                <a:effectLst/>
                <a:latin typeface="Gill Sans Infant Std"/>
              </a:rPr>
              <a:t> børnene i 9. klasse sover mindre end 8 timer</a:t>
            </a:r>
          </a:p>
          <a:p>
            <a:endParaRPr lang="da-DK" sz="2800" b="0" i="0" dirty="0">
              <a:effectLst/>
              <a:latin typeface="Gill Sans Infant Std"/>
            </a:endParaRPr>
          </a:p>
          <a:p>
            <a:pPr marL="571500" indent="-571500">
              <a:buFont typeface="Arial" panose="020B0604020202020204" pitchFamily="34" charset="0"/>
              <a:buChar char="•"/>
            </a:pPr>
            <a:r>
              <a:rPr lang="da-DK" sz="2800" b="0" i="0" dirty="0">
                <a:effectLst/>
                <a:latin typeface="Gill Sans Infant Std"/>
              </a:rPr>
              <a:t>En national undersøgelse viser, at ca. halvdelen af de 15-årige sover mindre end 8 timer</a:t>
            </a:r>
          </a:p>
        </p:txBody>
      </p:sp>
      <p:sp>
        <p:nvSpPr>
          <p:cNvPr id="10" name="Tekstfelt 9">
            <a:extLst>
              <a:ext uri="{FF2B5EF4-FFF2-40B4-BE49-F238E27FC236}">
                <a16:creationId xmlns:a16="http://schemas.microsoft.com/office/drawing/2014/main" id="{03CBF8F7-37E0-5332-63B3-7614165A744C}"/>
              </a:ext>
            </a:extLst>
          </p:cNvPr>
          <p:cNvSpPr txBox="1"/>
          <p:nvPr/>
        </p:nvSpPr>
        <p:spPr>
          <a:xfrm>
            <a:off x="394778" y="513359"/>
            <a:ext cx="8751571" cy="553998"/>
          </a:xfrm>
          <a:prstGeom prst="rect">
            <a:avLst/>
          </a:prstGeom>
          <a:noFill/>
        </p:spPr>
        <p:txBody>
          <a:bodyPr wrap="square" lIns="0" tIns="0" rIns="0" bIns="0" rtlCol="0" anchor="t">
            <a:spAutoFit/>
          </a:bodyPr>
          <a:lstStyle/>
          <a:p>
            <a:r>
              <a:rPr lang="da-DK" sz="3600" b="1" dirty="0">
                <a:latin typeface="Gill Sans Infant Std"/>
                <a:cs typeface="Gill Sans Infant Std"/>
              </a:rPr>
              <a:t>Børnesundhedsprofilen </a:t>
            </a:r>
            <a:r>
              <a:rPr lang="da-DK" sz="3600" dirty="0">
                <a:latin typeface="Gill Sans Infant Std"/>
                <a:cs typeface="Gill Sans Infant Std"/>
              </a:rPr>
              <a:t>viser at…</a:t>
            </a:r>
            <a:endParaRPr lang="da-DK" sz="4000" dirty="0">
              <a:latin typeface="Gill Sans Infant Std"/>
              <a:cs typeface="Gill Sans Infant Std"/>
            </a:endParaRPr>
          </a:p>
        </p:txBody>
      </p:sp>
      <p:pic>
        <p:nvPicPr>
          <p:cNvPr id="6" name="Billede 9" descr="Et billede, der indeholder tekst&#10;&#10;Beskrivelsen er genereret automatisk">
            <a:extLst>
              <a:ext uri="{FF2B5EF4-FFF2-40B4-BE49-F238E27FC236}">
                <a16:creationId xmlns:a16="http://schemas.microsoft.com/office/drawing/2014/main" id="{F3CCD2A1-12D6-4E2F-D5A1-61CF648E7A00}"/>
              </a:ext>
            </a:extLst>
          </p:cNvPr>
          <p:cNvPicPr>
            <a:picLocks noChangeAspect="1"/>
          </p:cNvPicPr>
          <p:nvPr/>
        </p:nvPicPr>
        <p:blipFill>
          <a:blip r:embed="rId5"/>
          <a:stretch>
            <a:fillRect/>
          </a:stretch>
        </p:blipFill>
        <p:spPr>
          <a:xfrm>
            <a:off x="9598958" y="5962990"/>
            <a:ext cx="2455584" cy="889065"/>
          </a:xfrm>
          <a:prstGeom prst="rect">
            <a:avLst/>
          </a:prstGeom>
        </p:spPr>
      </p:pic>
    </p:spTree>
    <p:extLst>
      <p:ext uri="{BB962C8B-B14F-4D97-AF65-F5344CB8AC3E}">
        <p14:creationId xmlns:p14="http://schemas.microsoft.com/office/powerpoint/2010/main" val="1046045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3" name="Billede 12">
            <a:hlinkClick r:id="rId3"/>
            <a:extLst>
              <a:ext uri="{FF2B5EF4-FFF2-40B4-BE49-F238E27FC236}">
                <a16:creationId xmlns:a16="http://schemas.microsoft.com/office/drawing/2014/main" id="{AAE1BB9D-0F63-6539-154A-B2B3AE29FFD4}"/>
              </a:ext>
            </a:extLst>
          </p:cNvPr>
          <p:cNvPicPr>
            <a:picLocks noChangeAspect="1"/>
          </p:cNvPicPr>
          <p:nvPr/>
        </p:nvPicPr>
        <p:blipFill>
          <a:blip r:embed="rId4"/>
          <a:stretch>
            <a:fillRect/>
          </a:stretch>
        </p:blipFill>
        <p:spPr>
          <a:xfrm>
            <a:off x="-3577" y="1197891"/>
            <a:ext cx="12195749" cy="4419531"/>
          </a:xfrm>
          <a:prstGeom prst="rect">
            <a:avLst/>
          </a:prstGeom>
        </p:spPr>
      </p:pic>
      <p:sp>
        <p:nvSpPr>
          <p:cNvPr id="2" name="Tekstfelt 1">
            <a:extLst>
              <a:ext uri="{FF2B5EF4-FFF2-40B4-BE49-F238E27FC236}">
                <a16:creationId xmlns:a16="http://schemas.microsoft.com/office/drawing/2014/main" id="{4A5EC64F-9908-7611-6593-D35F250329E9}"/>
              </a:ext>
            </a:extLst>
          </p:cNvPr>
          <p:cNvSpPr txBox="1"/>
          <p:nvPr/>
        </p:nvSpPr>
        <p:spPr>
          <a:xfrm>
            <a:off x="139771" y="237779"/>
            <a:ext cx="6446636" cy="646331"/>
          </a:xfrm>
          <a:prstGeom prst="rect">
            <a:avLst/>
          </a:prstGeom>
          <a:noFill/>
        </p:spPr>
        <p:txBody>
          <a:bodyPr wrap="square" lIns="91440" tIns="45720" rIns="91440" bIns="45720" rtlCol="0" anchor="t">
            <a:spAutoFit/>
          </a:bodyPr>
          <a:lstStyle/>
          <a:p>
            <a:r>
              <a:rPr lang="da-DK" sz="3600" b="1" dirty="0" err="1">
                <a:ea typeface="+mn-lt"/>
                <a:cs typeface="+mn-lt"/>
              </a:rPr>
              <a:t>reloadme.dk</a:t>
            </a:r>
            <a:endParaRPr lang="da-DK" b="1" dirty="0"/>
          </a:p>
        </p:txBody>
      </p:sp>
      <p:sp>
        <p:nvSpPr>
          <p:cNvPr id="5" name="Tekstfelt 4">
            <a:extLst>
              <a:ext uri="{FF2B5EF4-FFF2-40B4-BE49-F238E27FC236}">
                <a16:creationId xmlns:a16="http://schemas.microsoft.com/office/drawing/2014/main" id="{4608C4C6-96F5-1B0D-90EE-6FC128EF4D97}"/>
              </a:ext>
            </a:extLst>
          </p:cNvPr>
          <p:cNvSpPr txBox="1"/>
          <p:nvPr/>
        </p:nvSpPr>
        <p:spPr>
          <a:xfrm>
            <a:off x="2143710" y="5749595"/>
            <a:ext cx="8283591" cy="830997"/>
          </a:xfrm>
          <a:prstGeom prst="rect">
            <a:avLst/>
          </a:prstGeom>
          <a:noFill/>
        </p:spPr>
        <p:txBody>
          <a:bodyPr wrap="square" lIns="91440" tIns="45720" rIns="91440" bIns="45720" anchor="t">
            <a:spAutoFit/>
          </a:bodyPr>
          <a:lstStyle/>
          <a:p>
            <a:pPr algn="r"/>
            <a:r>
              <a:rPr lang="da-DK" sz="2400" dirty="0">
                <a:latin typeface="Gill Sans Infant Std"/>
              </a:rPr>
              <a:t>Rådgivning om digitale krænkelser og overgreb</a:t>
            </a:r>
          </a:p>
          <a:p>
            <a:pPr algn="r"/>
            <a:r>
              <a:rPr lang="da-DK" sz="2400" dirty="0">
                <a:latin typeface="Gill Sans Infant Std"/>
              </a:rPr>
              <a:t>/sletdet.dk</a:t>
            </a:r>
          </a:p>
        </p:txBody>
      </p:sp>
      <p:pic>
        <p:nvPicPr>
          <p:cNvPr id="6" name="Picture 8" descr="A picture containing text, sign&#10;&#10;Description automatically generated">
            <a:extLst>
              <a:ext uri="{FF2B5EF4-FFF2-40B4-BE49-F238E27FC236}">
                <a16:creationId xmlns:a16="http://schemas.microsoft.com/office/drawing/2014/main" id="{DD2D22FB-FC64-4F95-ADE4-FA4DE0222D82}"/>
              </a:ext>
            </a:extLst>
          </p:cNvPr>
          <p:cNvPicPr>
            <a:picLocks noChangeAspect="1"/>
          </p:cNvPicPr>
          <p:nvPr/>
        </p:nvPicPr>
        <p:blipFill>
          <a:blip r:embed="rId5"/>
          <a:stretch>
            <a:fillRect/>
          </a:stretch>
        </p:blipFill>
        <p:spPr>
          <a:xfrm>
            <a:off x="10810815" y="5808206"/>
            <a:ext cx="1260425" cy="706578"/>
          </a:xfrm>
          <a:prstGeom prst="rect">
            <a:avLst/>
          </a:prstGeom>
        </p:spPr>
      </p:pic>
      <p:pic>
        <p:nvPicPr>
          <p:cNvPr id="4" name="Billede 3">
            <a:extLst>
              <a:ext uri="{FF2B5EF4-FFF2-40B4-BE49-F238E27FC236}">
                <a16:creationId xmlns:a16="http://schemas.microsoft.com/office/drawing/2014/main" id="{16FEAFAA-751D-2B32-5FD0-467152B38C26}"/>
              </a:ext>
            </a:extLst>
          </p:cNvPr>
          <p:cNvPicPr>
            <a:picLocks noChangeAspect="1"/>
          </p:cNvPicPr>
          <p:nvPr/>
        </p:nvPicPr>
        <p:blipFill>
          <a:blip r:embed="rId6"/>
          <a:stretch>
            <a:fillRect/>
          </a:stretch>
        </p:blipFill>
        <p:spPr>
          <a:xfrm>
            <a:off x="11231370" y="148132"/>
            <a:ext cx="820858" cy="812924"/>
          </a:xfrm>
          <a:prstGeom prst="rect">
            <a:avLst/>
          </a:prstGeom>
        </p:spPr>
      </p:pic>
      <p:sp>
        <p:nvSpPr>
          <p:cNvPr id="8" name="Ellipse 7">
            <a:extLst>
              <a:ext uri="{FF2B5EF4-FFF2-40B4-BE49-F238E27FC236}">
                <a16:creationId xmlns:a16="http://schemas.microsoft.com/office/drawing/2014/main" id="{DD7165FE-C338-7D3B-3B99-724B28B67CEA}"/>
              </a:ext>
            </a:extLst>
          </p:cNvPr>
          <p:cNvSpPr/>
          <p:nvPr/>
        </p:nvSpPr>
        <p:spPr>
          <a:xfrm>
            <a:off x="8388625" y="1240578"/>
            <a:ext cx="879223" cy="5784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1">
              <a:solidFill>
                <a:srgbClr val="FF0000"/>
              </a:solidFill>
            </a:endParaRPr>
          </a:p>
        </p:txBody>
      </p:sp>
      <p:sp>
        <p:nvSpPr>
          <p:cNvPr id="9" name="Pil: nedad 8">
            <a:extLst>
              <a:ext uri="{FF2B5EF4-FFF2-40B4-BE49-F238E27FC236}">
                <a16:creationId xmlns:a16="http://schemas.microsoft.com/office/drawing/2014/main" id="{097E17E8-D8D0-6340-F5DE-C71C27D56096}"/>
              </a:ext>
            </a:extLst>
          </p:cNvPr>
          <p:cNvSpPr/>
          <p:nvPr/>
        </p:nvSpPr>
        <p:spPr>
          <a:xfrm rot="8880000">
            <a:off x="9161691" y="1846083"/>
            <a:ext cx="341634" cy="74373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332682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Billede 6" descr="Et billede, der indeholder person, indendørs, luk&#10;&#10;Automatisk genereret beskrivelse">
            <a:extLst>
              <a:ext uri="{FF2B5EF4-FFF2-40B4-BE49-F238E27FC236}">
                <a16:creationId xmlns:a16="http://schemas.microsoft.com/office/drawing/2014/main" id="{42D608BB-265D-28D2-8C0B-48F206B783E0}"/>
              </a:ext>
            </a:extLst>
          </p:cNvPr>
          <p:cNvPicPr>
            <a:picLocks noChangeAspect="1"/>
          </p:cNvPicPr>
          <p:nvPr/>
        </p:nvPicPr>
        <p:blipFill rotWithShape="1">
          <a:blip r:embed="rId3">
            <a:extLst>
              <a:ext uri="{28A0092B-C50C-407E-A947-70E740481C1C}">
                <a14:useLocalDpi xmlns:a14="http://schemas.microsoft.com/office/drawing/2010/main" val="0"/>
              </a:ext>
            </a:extLst>
          </a:blip>
          <a:srcRect r="425" b="-1"/>
          <a:stretch/>
        </p:blipFill>
        <p:spPr>
          <a:xfrm>
            <a:off x="20" y="-162692"/>
            <a:ext cx="12490992" cy="7020692"/>
          </a:xfrm>
          <a:prstGeom prst="rect">
            <a:avLst/>
          </a:prstGeom>
        </p:spPr>
      </p:pic>
      <p:sp>
        <p:nvSpPr>
          <p:cNvPr id="10" name="Tekstfelt 9">
            <a:extLst>
              <a:ext uri="{FF2B5EF4-FFF2-40B4-BE49-F238E27FC236}">
                <a16:creationId xmlns:a16="http://schemas.microsoft.com/office/drawing/2014/main" id="{F063ADF5-D855-10ED-7335-7CC5CDACEEF9}"/>
              </a:ext>
            </a:extLst>
          </p:cNvPr>
          <p:cNvSpPr txBox="1"/>
          <p:nvPr/>
        </p:nvSpPr>
        <p:spPr>
          <a:xfrm>
            <a:off x="5861867" y="1422288"/>
            <a:ext cx="5546035" cy="584775"/>
          </a:xfrm>
          <a:prstGeom prst="rect">
            <a:avLst/>
          </a:prstGeom>
          <a:noFill/>
        </p:spPr>
        <p:txBody>
          <a:bodyPr wrap="square" rtlCol="0">
            <a:spAutoFit/>
          </a:bodyPr>
          <a:lstStyle/>
          <a:p>
            <a:r>
              <a:rPr lang="da-DK" sz="3200" dirty="0">
                <a:latin typeface="Gill Sans Infant Std"/>
              </a:rPr>
              <a:t>  </a:t>
            </a:r>
          </a:p>
        </p:txBody>
      </p:sp>
      <p:sp>
        <p:nvSpPr>
          <p:cNvPr id="13" name="Tekstfelt 12">
            <a:extLst>
              <a:ext uri="{FF2B5EF4-FFF2-40B4-BE49-F238E27FC236}">
                <a16:creationId xmlns:a16="http://schemas.microsoft.com/office/drawing/2014/main" id="{DE452594-99AD-1E70-9007-5D3A976DECA1}"/>
              </a:ext>
            </a:extLst>
          </p:cNvPr>
          <p:cNvSpPr txBox="1"/>
          <p:nvPr/>
        </p:nvSpPr>
        <p:spPr>
          <a:xfrm>
            <a:off x="5642658" y="1587260"/>
            <a:ext cx="6261653" cy="6309420"/>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da-DK" sz="2800" b="1" dirty="0">
                <a:latin typeface="Gill Sans Infant Std"/>
              </a:rPr>
              <a:t>Hvilke tanker gør I jer efter at have hørt oplægget?</a:t>
            </a:r>
          </a:p>
          <a:p>
            <a:pPr marL="457200" indent="-457200">
              <a:buFont typeface="Arial" panose="020B0604020202020204" pitchFamily="34" charset="0"/>
              <a:buChar char="•"/>
            </a:pPr>
            <a:endParaRPr lang="da-DK" sz="2800" b="1" dirty="0">
              <a:latin typeface="Gill Sans Infant Std"/>
            </a:endParaRPr>
          </a:p>
          <a:p>
            <a:pPr marL="457200" indent="-457200">
              <a:buFont typeface="Arial" panose="020B0604020202020204" pitchFamily="34" charset="0"/>
              <a:buChar char="•"/>
            </a:pPr>
            <a:r>
              <a:rPr lang="da-DK" sz="2800" b="1" dirty="0">
                <a:latin typeface="Gill Sans Infant Std"/>
              </a:rPr>
              <a:t>I hvor høj grad er I optagede af jeres børns søvn og mobilvaner?</a:t>
            </a:r>
            <a:br>
              <a:rPr lang="da-DK" sz="2800" b="1" dirty="0">
                <a:latin typeface="Gill Sans Infant Std"/>
              </a:rPr>
            </a:br>
            <a:r>
              <a:rPr lang="da-DK" sz="2800" b="1" dirty="0">
                <a:latin typeface="Gill Sans Infant Std"/>
              </a:rPr>
              <a:t>(på en skala fra 1-5)</a:t>
            </a:r>
          </a:p>
          <a:p>
            <a:pPr marL="457200" indent="-457200">
              <a:buFont typeface="Arial" panose="020B0604020202020204" pitchFamily="34" charset="0"/>
              <a:buChar char="•"/>
            </a:pPr>
            <a:endParaRPr lang="da-DK" sz="2800" b="1" dirty="0">
              <a:latin typeface="Gill Sans Infant Std"/>
            </a:endParaRPr>
          </a:p>
          <a:p>
            <a:pPr marL="457200" indent="-457200">
              <a:buFont typeface="Arial" panose="020B0604020202020204" pitchFamily="34" charset="0"/>
              <a:buChar char="•"/>
            </a:pPr>
            <a:r>
              <a:rPr lang="da-DK" sz="2800" b="1" dirty="0">
                <a:latin typeface="Gill Sans Infant Std"/>
              </a:rPr>
              <a:t>Hvordan kan vi bedst støtte vores børn i at finde en god balance mellem søvn og brug af digitale medier?</a:t>
            </a:r>
          </a:p>
          <a:p>
            <a:pPr marL="457200" indent="-457200">
              <a:buFont typeface="Arial" panose="020B0604020202020204" pitchFamily="34" charset="0"/>
              <a:buChar char="•"/>
            </a:pPr>
            <a:endParaRPr lang="da-DK" sz="2800" b="1" dirty="0">
              <a:latin typeface="Gill Sans Infant Std"/>
            </a:endParaRPr>
          </a:p>
          <a:p>
            <a:pPr marL="457200" indent="-457200">
              <a:buFont typeface="Arial" panose="020B0604020202020204" pitchFamily="34" charset="0"/>
              <a:buChar char="•"/>
            </a:pPr>
            <a:endParaRPr lang="da-DK" sz="3200" b="1" dirty="0">
              <a:latin typeface="Gill Sans Infant Std"/>
            </a:endParaRPr>
          </a:p>
          <a:p>
            <a:pPr marL="457200" indent="-457200">
              <a:buFont typeface="Arial" panose="020B0604020202020204" pitchFamily="34" charset="0"/>
              <a:buChar char="•"/>
            </a:pPr>
            <a:endParaRPr lang="da-DK" sz="3200" b="1" dirty="0">
              <a:latin typeface="Gill Sans Infant Std"/>
            </a:endParaRPr>
          </a:p>
          <a:p>
            <a:endParaRPr lang="da-DK" sz="3200" dirty="0">
              <a:latin typeface="Gill Sans Infant Std"/>
            </a:endParaRPr>
          </a:p>
        </p:txBody>
      </p:sp>
    </p:spTree>
    <p:extLst>
      <p:ext uri="{BB962C8B-B14F-4D97-AF65-F5344CB8AC3E}">
        <p14:creationId xmlns:p14="http://schemas.microsoft.com/office/powerpoint/2010/main" val="1815206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descr="Et billede, der indeholder person, indendørs, luk&#10;&#10;Automatisk genereret beskrivelse">
            <a:extLst>
              <a:ext uri="{FF2B5EF4-FFF2-40B4-BE49-F238E27FC236}">
                <a16:creationId xmlns:a16="http://schemas.microsoft.com/office/drawing/2014/main" id="{42D608BB-265D-28D2-8C0B-48F206B783E0}"/>
              </a:ext>
            </a:extLst>
          </p:cNvPr>
          <p:cNvPicPr>
            <a:picLocks noChangeAspect="1"/>
          </p:cNvPicPr>
          <p:nvPr/>
        </p:nvPicPr>
        <p:blipFill rotWithShape="1">
          <a:blip r:embed="rId3">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10" name="Tekstfelt 9">
            <a:extLst>
              <a:ext uri="{FF2B5EF4-FFF2-40B4-BE49-F238E27FC236}">
                <a16:creationId xmlns:a16="http://schemas.microsoft.com/office/drawing/2014/main" id="{F063ADF5-D855-10ED-7335-7CC5CDACEEF9}"/>
              </a:ext>
            </a:extLst>
          </p:cNvPr>
          <p:cNvSpPr txBox="1"/>
          <p:nvPr/>
        </p:nvSpPr>
        <p:spPr>
          <a:xfrm>
            <a:off x="5861867" y="1422288"/>
            <a:ext cx="5546035" cy="584775"/>
          </a:xfrm>
          <a:prstGeom prst="rect">
            <a:avLst/>
          </a:prstGeom>
          <a:noFill/>
        </p:spPr>
        <p:txBody>
          <a:bodyPr wrap="square" rtlCol="0">
            <a:spAutoFit/>
          </a:bodyPr>
          <a:lstStyle/>
          <a:p>
            <a:r>
              <a:rPr lang="da-DK" sz="3200" dirty="0">
                <a:latin typeface="Gill Sans Infant Std"/>
              </a:rPr>
              <a:t>  </a:t>
            </a:r>
          </a:p>
        </p:txBody>
      </p:sp>
      <p:sp>
        <p:nvSpPr>
          <p:cNvPr id="13" name="Tekstfelt 12">
            <a:extLst>
              <a:ext uri="{FF2B5EF4-FFF2-40B4-BE49-F238E27FC236}">
                <a16:creationId xmlns:a16="http://schemas.microsoft.com/office/drawing/2014/main" id="{DE452594-99AD-1E70-9007-5D3A976DECA1}"/>
              </a:ext>
            </a:extLst>
          </p:cNvPr>
          <p:cNvSpPr txBox="1"/>
          <p:nvPr/>
        </p:nvSpPr>
        <p:spPr>
          <a:xfrm>
            <a:off x="5930347" y="984966"/>
            <a:ext cx="6261653" cy="5878532"/>
          </a:xfrm>
          <a:prstGeom prst="rect">
            <a:avLst/>
          </a:prstGeom>
          <a:noFill/>
        </p:spPr>
        <p:txBody>
          <a:bodyPr wrap="square" lIns="91440" tIns="45720" rIns="91440" bIns="45720" rtlCol="0" anchor="t">
            <a:spAutoFit/>
          </a:bodyPr>
          <a:lstStyle/>
          <a:p>
            <a:endParaRPr lang="da-DK" sz="3400" b="1" dirty="0">
              <a:latin typeface="Gill Sans Infant Std"/>
            </a:endParaRPr>
          </a:p>
          <a:p>
            <a:r>
              <a:rPr lang="da-DK" sz="3400" b="1" dirty="0">
                <a:latin typeface="Gill Sans Infant Std"/>
              </a:rPr>
              <a:t>Opsamling</a:t>
            </a:r>
          </a:p>
          <a:p>
            <a:endParaRPr lang="da-DK" sz="2800" b="1" dirty="0">
              <a:latin typeface="Gill Sans Infant Std"/>
            </a:endParaRPr>
          </a:p>
          <a:p>
            <a:pPr marL="457200" indent="-457200">
              <a:buFont typeface="Arial" panose="020B0604020202020204" pitchFamily="34" charset="0"/>
              <a:buChar char="•"/>
            </a:pPr>
            <a:r>
              <a:rPr lang="da-DK" sz="2800" b="1" dirty="0">
                <a:latin typeface="Gill Sans Infant Std"/>
              </a:rPr>
              <a:t>Kort runde: Hvad har I drøftet - hvad optog jer særligt?  </a:t>
            </a:r>
          </a:p>
          <a:p>
            <a:endParaRPr lang="da-DK" sz="2800" b="1" dirty="0">
              <a:latin typeface="Gill Sans Infant Std"/>
            </a:endParaRPr>
          </a:p>
          <a:p>
            <a:pPr marL="457200" indent="-457200">
              <a:buFont typeface="Arial" panose="020B0604020202020204" pitchFamily="34" charset="0"/>
              <a:buChar char="•"/>
            </a:pPr>
            <a:r>
              <a:rPr lang="da-DK" sz="2800" b="1" dirty="0">
                <a:latin typeface="Gill Sans Infant Std"/>
              </a:rPr>
              <a:t>Giver det anledning til, at I vil gøre noget anderledes?</a:t>
            </a:r>
          </a:p>
          <a:p>
            <a:pPr marL="457200" indent="-457200">
              <a:buFont typeface="Arial" panose="020B0604020202020204" pitchFamily="34" charset="0"/>
              <a:buChar char="•"/>
            </a:pPr>
            <a:endParaRPr lang="da-DK" sz="2800" b="1" dirty="0">
              <a:latin typeface="Gill Sans Infant Std"/>
            </a:endParaRPr>
          </a:p>
          <a:p>
            <a:pPr marL="457200" indent="-457200">
              <a:buFont typeface="Arial" panose="020B0604020202020204" pitchFamily="34" charset="0"/>
              <a:buChar char="•"/>
            </a:pPr>
            <a:r>
              <a:rPr lang="da-DK" sz="2800" b="1" dirty="0">
                <a:latin typeface="Gill Sans Infant Std"/>
              </a:rPr>
              <a:t>Hvordan har det været at tage emnet op på mødet?</a:t>
            </a:r>
          </a:p>
          <a:p>
            <a:pPr marL="457200" indent="-457200">
              <a:buFont typeface="Arial" panose="020B0604020202020204" pitchFamily="34" charset="0"/>
              <a:buChar char="•"/>
            </a:pPr>
            <a:endParaRPr lang="da-DK" sz="2800" b="1" dirty="0">
              <a:latin typeface="Gill Sans Infant Std"/>
            </a:endParaRPr>
          </a:p>
          <a:p>
            <a:endParaRPr lang="da-DK" sz="2800" dirty="0">
              <a:latin typeface="Gill Sans Infant Std"/>
            </a:endParaRPr>
          </a:p>
        </p:txBody>
      </p:sp>
    </p:spTree>
    <p:extLst>
      <p:ext uri="{BB962C8B-B14F-4D97-AF65-F5344CB8AC3E}">
        <p14:creationId xmlns:p14="http://schemas.microsoft.com/office/powerpoint/2010/main" val="4285208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4" name="Picture 2" descr="Just Human">
            <a:extLst>
              <a:ext uri="{FF2B5EF4-FFF2-40B4-BE49-F238E27FC236}">
                <a16:creationId xmlns:a16="http://schemas.microsoft.com/office/drawing/2014/main" id="{D19D503F-7C8B-4AF5-8DFF-55900C86DED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4089" y="6080257"/>
            <a:ext cx="1943564" cy="573657"/>
          </a:xfrm>
          <a:prstGeom prst="rect">
            <a:avLst/>
          </a:prstGeom>
          <a:noFill/>
          <a:extLst>
            <a:ext uri="{909E8E84-426E-40DD-AFC4-6F175D3DCCD1}">
              <a14:hiddenFill xmlns:a14="http://schemas.microsoft.com/office/drawing/2010/main">
                <a:solidFill>
                  <a:srgbClr val="FFFFFF"/>
                </a:solidFill>
              </a14:hiddenFill>
            </a:ext>
          </a:extLst>
        </p:spPr>
      </p:pic>
      <p:sp>
        <p:nvSpPr>
          <p:cNvPr id="19" name="Tekstfelt 18">
            <a:extLst>
              <a:ext uri="{FF2B5EF4-FFF2-40B4-BE49-F238E27FC236}">
                <a16:creationId xmlns:a16="http://schemas.microsoft.com/office/drawing/2014/main" id="{D1885207-8DE3-1D71-299E-3537957B4580}"/>
              </a:ext>
            </a:extLst>
          </p:cNvPr>
          <p:cNvSpPr txBox="1"/>
          <p:nvPr/>
        </p:nvSpPr>
        <p:spPr>
          <a:xfrm>
            <a:off x="3314" y="119453"/>
            <a:ext cx="6092686" cy="646331"/>
          </a:xfrm>
          <a:prstGeom prst="rect">
            <a:avLst/>
          </a:prstGeom>
          <a:noFill/>
        </p:spPr>
        <p:txBody>
          <a:bodyPr wrap="square" lIns="91440" tIns="45720" rIns="91440" bIns="45720" anchor="t">
            <a:spAutoFit/>
          </a:bodyPr>
          <a:lstStyle/>
          <a:p>
            <a:endParaRPr lang="da-DK" sz="3600" b="1" dirty="0">
              <a:latin typeface="Gill Sans Infant Std"/>
            </a:endParaRPr>
          </a:p>
        </p:txBody>
      </p:sp>
      <p:pic>
        <p:nvPicPr>
          <p:cNvPr id="6" name="Billede 12" descr="Et billede, der indeholder legetøj, farverig, vektorgrafik&#10;&#10;Beskrivelsen er genereret automatisk">
            <a:extLst>
              <a:ext uri="{FF2B5EF4-FFF2-40B4-BE49-F238E27FC236}">
                <a16:creationId xmlns:a16="http://schemas.microsoft.com/office/drawing/2014/main" id="{D27541B1-2664-AECC-6054-32FD87A30C58}"/>
              </a:ext>
            </a:extLst>
          </p:cNvPr>
          <p:cNvPicPr>
            <a:picLocks noChangeAspect="1"/>
          </p:cNvPicPr>
          <p:nvPr/>
        </p:nvPicPr>
        <p:blipFill>
          <a:blip r:embed="rId4"/>
          <a:stretch>
            <a:fillRect/>
          </a:stretch>
        </p:blipFill>
        <p:spPr>
          <a:xfrm>
            <a:off x="-463532" y="472"/>
            <a:ext cx="13113657" cy="3706175"/>
          </a:xfrm>
          <a:prstGeom prst="rect">
            <a:avLst/>
          </a:prstGeom>
        </p:spPr>
      </p:pic>
      <p:sp>
        <p:nvSpPr>
          <p:cNvPr id="7" name="Tekstfelt 6">
            <a:extLst>
              <a:ext uri="{FF2B5EF4-FFF2-40B4-BE49-F238E27FC236}">
                <a16:creationId xmlns:a16="http://schemas.microsoft.com/office/drawing/2014/main" id="{B9A31535-B517-BDB7-3D49-A7D39F988176}"/>
              </a:ext>
            </a:extLst>
          </p:cNvPr>
          <p:cNvSpPr txBox="1"/>
          <p:nvPr/>
        </p:nvSpPr>
        <p:spPr>
          <a:xfrm>
            <a:off x="1710970" y="38556"/>
            <a:ext cx="842457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z="2800" b="1" dirty="0">
                <a:latin typeface="Calibri"/>
                <a:ea typeface="Calibri Light"/>
                <a:cs typeface="Segoe UI"/>
              </a:rPr>
              <a:t>Gode råd om balancen mellem søvn og digitale vaner </a:t>
            </a:r>
            <a:endParaRPr lang="da-DK" dirty="0">
              <a:ea typeface="Calibri"/>
              <a:cs typeface="Calibri"/>
            </a:endParaRPr>
          </a:p>
        </p:txBody>
      </p:sp>
      <p:pic>
        <p:nvPicPr>
          <p:cNvPr id="23" name="Billede 22">
            <a:extLst>
              <a:ext uri="{FF2B5EF4-FFF2-40B4-BE49-F238E27FC236}">
                <a16:creationId xmlns:a16="http://schemas.microsoft.com/office/drawing/2014/main" id="{6D594213-022B-4285-ED01-1F21252AB284}"/>
              </a:ext>
            </a:extLst>
          </p:cNvPr>
          <p:cNvPicPr>
            <a:picLocks noChangeAspect="1"/>
          </p:cNvPicPr>
          <p:nvPr/>
        </p:nvPicPr>
        <p:blipFill>
          <a:blip r:embed="rId5"/>
          <a:stretch>
            <a:fillRect/>
          </a:stretch>
        </p:blipFill>
        <p:spPr>
          <a:xfrm>
            <a:off x="5749355" y="6021514"/>
            <a:ext cx="697593" cy="700866"/>
          </a:xfrm>
          <a:prstGeom prst="rect">
            <a:avLst/>
          </a:prstGeom>
        </p:spPr>
      </p:pic>
      <p:pic>
        <p:nvPicPr>
          <p:cNvPr id="3" name="Billede 9" descr="Et billede, der indeholder tekst&#10;&#10;Beskrivelsen er genereret automatisk">
            <a:extLst>
              <a:ext uri="{FF2B5EF4-FFF2-40B4-BE49-F238E27FC236}">
                <a16:creationId xmlns:a16="http://schemas.microsoft.com/office/drawing/2014/main" id="{4BBB71EC-9BA8-43CF-771F-0C683C2D7235}"/>
              </a:ext>
            </a:extLst>
          </p:cNvPr>
          <p:cNvPicPr>
            <a:picLocks noChangeAspect="1"/>
          </p:cNvPicPr>
          <p:nvPr/>
        </p:nvPicPr>
        <p:blipFill>
          <a:blip r:embed="rId6"/>
          <a:stretch>
            <a:fillRect/>
          </a:stretch>
        </p:blipFill>
        <p:spPr>
          <a:xfrm>
            <a:off x="9598958" y="5962990"/>
            <a:ext cx="2455584" cy="889065"/>
          </a:xfrm>
          <a:prstGeom prst="rect">
            <a:avLst/>
          </a:prstGeom>
        </p:spPr>
      </p:pic>
      <p:pic>
        <p:nvPicPr>
          <p:cNvPr id="8" name="Billede 12" descr="Et billede, der indeholder legetøj, farverig, vektorgrafik&#10;&#10;Beskrivelsen er genereret automatisk">
            <a:extLst>
              <a:ext uri="{FF2B5EF4-FFF2-40B4-BE49-F238E27FC236}">
                <a16:creationId xmlns:a16="http://schemas.microsoft.com/office/drawing/2014/main" id="{A15C6AFE-E76F-41E9-45F7-1A70E515280B}"/>
              </a:ext>
            </a:extLst>
          </p:cNvPr>
          <p:cNvPicPr>
            <a:picLocks noChangeAspect="1"/>
          </p:cNvPicPr>
          <p:nvPr/>
        </p:nvPicPr>
        <p:blipFill>
          <a:blip r:embed="rId4"/>
          <a:stretch>
            <a:fillRect/>
          </a:stretch>
        </p:blipFill>
        <p:spPr>
          <a:xfrm>
            <a:off x="-460829" y="465422"/>
            <a:ext cx="13113657" cy="3706175"/>
          </a:xfrm>
          <a:prstGeom prst="rect">
            <a:avLst/>
          </a:prstGeom>
        </p:spPr>
      </p:pic>
      <p:pic>
        <p:nvPicPr>
          <p:cNvPr id="9" name="Billede 8" descr="Et billede, der indeholder tekst, person&#10;&#10;Automatisk genereret beskrivelse">
            <a:hlinkClick r:id="rId7" tooltip="klik her"/>
            <a:extLst>
              <a:ext uri="{FF2B5EF4-FFF2-40B4-BE49-F238E27FC236}">
                <a16:creationId xmlns:a16="http://schemas.microsoft.com/office/drawing/2014/main" id="{AF7112FF-18D3-1E44-41FD-01531709CA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13126" y="885303"/>
            <a:ext cx="7620266" cy="4291776"/>
          </a:xfrm>
          <a:prstGeom prst="rect">
            <a:avLst/>
          </a:prstGeom>
          <a:ln w="76200">
            <a:solidFill>
              <a:schemeClr val="tx1">
                <a:lumMod val="95000"/>
                <a:lumOff val="5000"/>
              </a:schemeClr>
            </a:solidFill>
          </a:ln>
        </p:spPr>
      </p:pic>
    </p:spTree>
    <p:extLst>
      <p:ext uri="{BB962C8B-B14F-4D97-AF65-F5344CB8AC3E}">
        <p14:creationId xmlns:p14="http://schemas.microsoft.com/office/powerpoint/2010/main" val="311982447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dfbe60d-6ffc-4a52-aaeb-82869bdc3bc1">
      <Terms xmlns="http://schemas.microsoft.com/office/infopath/2007/PartnerControls"/>
    </lcf76f155ced4ddcb4097134ff3c332f>
    <TaxCatchAll xmlns="3edc5409-73f9-4e02-a18e-e3bb66b1c99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7170F02BFBDD91488EAB8EE8FD6AE9ED" ma:contentTypeVersion="16" ma:contentTypeDescription="Opret et nyt dokument." ma:contentTypeScope="" ma:versionID="09aab26fba2d4908396c35980fc10b67">
  <xsd:schema xmlns:xsd="http://www.w3.org/2001/XMLSchema" xmlns:xs="http://www.w3.org/2001/XMLSchema" xmlns:p="http://schemas.microsoft.com/office/2006/metadata/properties" xmlns:ns2="edfbe60d-6ffc-4a52-aaeb-82869bdc3bc1" xmlns:ns3="3edc5409-73f9-4e02-a18e-e3bb66b1c993" targetNamespace="http://schemas.microsoft.com/office/2006/metadata/properties" ma:root="true" ma:fieldsID="c29f5a61a438a0fbcefef395ba02ae0b" ns2:_="" ns3:_="">
    <xsd:import namespace="edfbe60d-6ffc-4a52-aaeb-82869bdc3bc1"/>
    <xsd:import namespace="3edc5409-73f9-4e02-a18e-e3bb66b1c99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AutoKeyPoints" minOccurs="0"/>
                <xsd:element ref="ns2:MediaServiceKeyPoint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fbe60d-6ffc-4a52-aaeb-82869bdc3b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illedmærker" ma:readOnly="false" ma:fieldId="{5cf76f15-5ced-4ddc-b409-7134ff3c332f}" ma:taxonomyMulti="true" ma:sspId="cf76d3ee-fa17-411f-8328-b0b980a4a4a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edc5409-73f9-4e02-a18e-e3bb66b1c993" elementFormDefault="qualified">
    <xsd:import namespace="http://schemas.microsoft.com/office/2006/documentManagement/types"/>
    <xsd:import namespace="http://schemas.microsoft.com/office/infopath/2007/PartnerControls"/>
    <xsd:element name="SharedWithUsers" ma:index="19"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lt med detaljer" ma:internalName="SharedWithDetails" ma:readOnly="true">
      <xsd:simpleType>
        <xsd:restriction base="dms:Note">
          <xsd:maxLength value="255"/>
        </xsd:restriction>
      </xsd:simpleType>
    </xsd:element>
    <xsd:element name="TaxCatchAll" ma:index="23" nillable="true" ma:displayName="Taxonomy Catch All Column" ma:hidden="true" ma:list="{19893518-d8bf-469d-b734-936ab9c8892b}" ma:internalName="TaxCatchAll" ma:showField="CatchAllData" ma:web="3edc5409-73f9-4e02-a18e-e3bb66b1c99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3035378-296F-47AA-A866-DB4DE78E3220}">
  <ds:schemaRefs>
    <ds:schemaRef ds:uri="http://schemas.microsoft.com/sharepoint/v3/contenttype/forms"/>
  </ds:schemaRefs>
</ds:datastoreItem>
</file>

<file path=customXml/itemProps2.xml><?xml version="1.0" encoding="utf-8"?>
<ds:datastoreItem xmlns:ds="http://schemas.openxmlformats.org/officeDocument/2006/customXml" ds:itemID="{D647F4ED-E669-46AC-B827-7AC2286384EA}">
  <ds:schemaRefs>
    <ds:schemaRef ds:uri="http://purl.org/dc/terms/"/>
    <ds:schemaRef ds:uri="edfbe60d-6ffc-4a52-aaeb-82869bdc3bc1"/>
    <ds:schemaRef ds:uri="http://schemas.microsoft.com/office/2006/metadata/properties"/>
    <ds:schemaRef ds:uri="3edc5409-73f9-4e02-a18e-e3bb66b1c993"/>
    <ds:schemaRef ds:uri="http://schemas.microsoft.com/office/2006/documentManagement/types"/>
    <ds:schemaRef ds:uri="http://purl.org/dc/dcmitype/"/>
    <ds:schemaRef ds:uri="http://purl.org/dc/elements/1.1/"/>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28566ED-F5D8-4DAB-AF95-8167E4879377}">
  <ds:schemaRefs>
    <ds:schemaRef ds:uri="3edc5409-73f9-4e02-a18e-e3bb66b1c993"/>
    <ds:schemaRef ds:uri="edfbe60d-6ffc-4a52-aaeb-82869bdc3bc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1066</TotalTime>
  <Words>1164</Words>
  <Application>Microsoft Macintosh PowerPoint</Application>
  <PresentationFormat>Widescreen</PresentationFormat>
  <Paragraphs>92</Paragraphs>
  <Slides>7</Slides>
  <Notes>7</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7</vt:i4>
      </vt:variant>
    </vt:vector>
  </HeadingPairs>
  <TitlesOfParts>
    <vt:vector size="12" baseType="lpstr">
      <vt:lpstr>Arial</vt:lpstr>
      <vt:lpstr>Calibri</vt:lpstr>
      <vt:lpstr>Calibri Light</vt:lpstr>
      <vt:lpstr>Gill Sans Infant Std</vt:lpstr>
      <vt:lpstr>Office Theme</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Lise Qvistgaard</dc:creator>
  <cp:lastModifiedBy>Eva Molin</cp:lastModifiedBy>
  <cp:revision>248</cp:revision>
  <dcterms:created xsi:type="dcterms:W3CDTF">2022-09-02T09:40:50Z</dcterms:created>
  <dcterms:modified xsi:type="dcterms:W3CDTF">2022-10-24T07:59:12Z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840c0f8-1866-4162-ad0f-2d70e03cc773_Enabled">
    <vt:lpwstr>True</vt:lpwstr>
  </property>
  <property fmtid="{D5CDD505-2E9C-101B-9397-08002B2CF9AE}" pid="3" name="MSIP_Label_7840c0f8-1866-4162-ad0f-2d70e03cc773_SiteId">
    <vt:lpwstr>b738c0f4-215a-438a-ad8b-3a8b60351c56</vt:lpwstr>
  </property>
  <property fmtid="{D5CDD505-2E9C-101B-9397-08002B2CF9AE}" pid="4" name="MSIP_Label_7840c0f8-1866-4162-ad0f-2d70e03cc773_Owner">
    <vt:lpwstr>liq@redbarnet.dk</vt:lpwstr>
  </property>
  <property fmtid="{D5CDD505-2E9C-101B-9397-08002B2CF9AE}" pid="5" name="MSIP_Label_7840c0f8-1866-4162-ad0f-2d70e03cc773_SetDate">
    <vt:lpwstr>2022-09-02T09:58:56.4461187Z</vt:lpwstr>
  </property>
  <property fmtid="{D5CDD505-2E9C-101B-9397-08002B2CF9AE}" pid="6" name="MSIP_Label_7840c0f8-1866-4162-ad0f-2d70e03cc773_Name">
    <vt:lpwstr>Public - Offentlig</vt:lpwstr>
  </property>
  <property fmtid="{D5CDD505-2E9C-101B-9397-08002B2CF9AE}" pid="7" name="MSIP_Label_7840c0f8-1866-4162-ad0f-2d70e03cc773_Application">
    <vt:lpwstr>Microsoft Azure Information Protection</vt:lpwstr>
  </property>
  <property fmtid="{D5CDD505-2E9C-101B-9397-08002B2CF9AE}" pid="8" name="MSIP_Label_7840c0f8-1866-4162-ad0f-2d70e03cc773_ActionId">
    <vt:lpwstr>7716a1cf-5b4b-4c89-97e9-bac3ef26ab81</vt:lpwstr>
  </property>
  <property fmtid="{D5CDD505-2E9C-101B-9397-08002B2CF9AE}" pid="9" name="MSIP_Label_7840c0f8-1866-4162-ad0f-2d70e03cc773_Extended_MSFT_Method">
    <vt:lpwstr>Automatic</vt:lpwstr>
  </property>
  <property fmtid="{D5CDD505-2E9C-101B-9397-08002B2CF9AE}" pid="10" name="Sensitivity">
    <vt:lpwstr>Public - Offentlig</vt:lpwstr>
  </property>
  <property fmtid="{D5CDD505-2E9C-101B-9397-08002B2CF9AE}" pid="11" name="ContentTypeId">
    <vt:lpwstr>0x0101007170F02BFBDD91488EAB8EE8FD6AE9ED</vt:lpwstr>
  </property>
  <property fmtid="{D5CDD505-2E9C-101B-9397-08002B2CF9AE}" pid="12" name="MediaServiceImageTags">
    <vt:lpwstr/>
  </property>
</Properties>
</file>